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66"/>
  </p:notesMasterIdLst>
  <p:sldIdLst>
    <p:sldId id="261" r:id="rId2"/>
    <p:sldId id="289" r:id="rId3"/>
    <p:sldId id="260" r:id="rId4"/>
    <p:sldId id="340" r:id="rId5"/>
    <p:sldId id="279" r:id="rId6"/>
    <p:sldId id="345" r:id="rId7"/>
    <p:sldId id="346" r:id="rId8"/>
    <p:sldId id="347" r:id="rId9"/>
    <p:sldId id="348" r:id="rId10"/>
    <p:sldId id="349" r:id="rId11"/>
    <p:sldId id="341" r:id="rId12"/>
    <p:sldId id="351" r:id="rId13"/>
    <p:sldId id="352" r:id="rId14"/>
    <p:sldId id="353" r:id="rId15"/>
    <p:sldId id="354" r:id="rId16"/>
    <p:sldId id="355" r:id="rId17"/>
    <p:sldId id="356" r:id="rId18"/>
    <p:sldId id="357" r:id="rId19"/>
    <p:sldId id="358" r:id="rId20"/>
    <p:sldId id="359" r:id="rId21"/>
    <p:sldId id="360" r:id="rId22"/>
    <p:sldId id="361" r:id="rId23"/>
    <p:sldId id="362" r:id="rId24"/>
    <p:sldId id="363" r:id="rId25"/>
    <p:sldId id="364" r:id="rId26"/>
    <p:sldId id="365" r:id="rId27"/>
    <p:sldId id="366" r:id="rId28"/>
    <p:sldId id="367" r:id="rId29"/>
    <p:sldId id="368" r:id="rId30"/>
    <p:sldId id="369" r:id="rId31"/>
    <p:sldId id="370" r:id="rId32"/>
    <p:sldId id="371" r:id="rId33"/>
    <p:sldId id="372" r:id="rId34"/>
    <p:sldId id="373" r:id="rId35"/>
    <p:sldId id="342" r:id="rId36"/>
    <p:sldId id="374" r:id="rId37"/>
    <p:sldId id="375" r:id="rId38"/>
    <p:sldId id="376" r:id="rId39"/>
    <p:sldId id="377" r:id="rId40"/>
    <p:sldId id="378" r:id="rId41"/>
    <p:sldId id="379" r:id="rId42"/>
    <p:sldId id="380" r:id="rId43"/>
    <p:sldId id="381" r:id="rId44"/>
    <p:sldId id="382" r:id="rId45"/>
    <p:sldId id="383" r:id="rId46"/>
    <p:sldId id="384" r:id="rId47"/>
    <p:sldId id="385" r:id="rId48"/>
    <p:sldId id="386" r:id="rId49"/>
    <p:sldId id="387" r:id="rId50"/>
    <p:sldId id="388" r:id="rId51"/>
    <p:sldId id="389" r:id="rId52"/>
    <p:sldId id="390" r:id="rId53"/>
    <p:sldId id="343" r:id="rId54"/>
    <p:sldId id="391" r:id="rId55"/>
    <p:sldId id="392" r:id="rId56"/>
    <p:sldId id="393" r:id="rId57"/>
    <p:sldId id="344" r:id="rId58"/>
    <p:sldId id="397" r:id="rId59"/>
    <p:sldId id="398" r:id="rId60"/>
    <p:sldId id="399" r:id="rId61"/>
    <p:sldId id="400" r:id="rId62"/>
    <p:sldId id="396" r:id="rId63"/>
    <p:sldId id="395" r:id="rId64"/>
    <p:sldId id="259" r:id="rId65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20160" initials="2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151E"/>
    <a:srgbClr val="C31823"/>
    <a:srgbClr val="FFFFFF"/>
    <a:srgbClr val="BFE2F3"/>
    <a:srgbClr val="E9CBBC"/>
    <a:srgbClr val="E0A487"/>
    <a:srgbClr val="D97C5B"/>
    <a:srgbClr val="CC141E"/>
    <a:srgbClr val="D05035"/>
    <a:srgbClr val="C816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 autoAdjust="0"/>
    <p:restoredTop sz="85373" autoAdjust="0"/>
  </p:normalViewPr>
  <p:slideViewPr>
    <p:cSldViewPr snapToGrid="0">
      <p:cViewPr varScale="1">
        <p:scale>
          <a:sx n="73" d="100"/>
          <a:sy n="73" d="100"/>
        </p:scale>
        <p:origin x="218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1616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commentAuthors" Target="commentAuthor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png>
</file>

<file path=ppt/media/image32.jpeg>
</file>

<file path=ppt/media/image33.jpeg>
</file>

<file path=ppt/media/image34.jpe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eg>
</file>

<file path=ppt/media/image51.jpeg>
</file>

<file path=ppt/media/image52.jpe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DFE78F-58BC-423A-A341-D0065C580108}" type="datetimeFigureOut">
              <a:rPr lang="zh-CN" altLang="en-US" smtClean="0"/>
              <a:t>2022/11/22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4B1CD8-9F96-4F1D-A5B8-2D9E0ECCEB3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此页可以删除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31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36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37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38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39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40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41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42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43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44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45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46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47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48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49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50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51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52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54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55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56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58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59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60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61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62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63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幻灯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761" y="5815086"/>
            <a:ext cx="2458720" cy="65087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4070056"/>
            <a:ext cx="7886700" cy="899510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48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28650" y="5034521"/>
            <a:ext cx="7886700" cy="604299"/>
          </a:xfrm>
        </p:spPr>
        <p:txBody>
          <a:bodyPr anchor="ctr">
            <a:noAutofit/>
          </a:bodyPr>
          <a:lstStyle>
            <a:lvl1pPr algn="ctr">
              <a:defRPr lang="zh-CN" altLang="en-US" sz="2800" b="0">
                <a:solidFill>
                  <a:schemeClr val="bg1"/>
                </a:solidFill>
                <a:latin typeface="+mn-ea"/>
                <a:cs typeface="+mj-cs"/>
              </a:defRPr>
            </a:lvl1pPr>
          </a:lstStyle>
          <a:p>
            <a:pPr lvl="0" algn="ctr">
              <a:lnSpc>
                <a:spcPct val="90000"/>
              </a:lnSpc>
              <a:spcBef>
                <a:spcPct val="0"/>
              </a:spcBef>
              <a:buNone/>
            </a:pPr>
            <a:r>
              <a:rPr lang="zh-CN" altLang="en-US"/>
              <a:t>单击以编辑母版副标题样式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32"/>
            <a:ext cx="9144000" cy="3931920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0" y="389378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两栏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6" name="文本框 5"/>
          <p:cNvSpPr txBox="1"/>
          <p:nvPr/>
        </p:nvSpPr>
        <p:spPr>
          <a:xfrm>
            <a:off x="8250027" y="313202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内容占位符 11"/>
          <p:cNvSpPr>
            <a:spLocks noGrp="1"/>
          </p:cNvSpPr>
          <p:nvPr>
            <p:ph sz="quarter" idx="10" hasCustomPrompt="1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4786314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21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96566" y="313202"/>
            <a:ext cx="487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4BD5A17-3153-4A95-988E-B577C14000F1}" type="slidenum">
              <a:rPr lang="en-US" altLang="zh-CN" smtClean="0"/>
              <a:t>‹#›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2394" y="975600"/>
            <a:ext cx="8566445" cy="576000"/>
          </a:xfrm>
          <a:prstGeom prst="rect">
            <a:avLst/>
          </a:prstGeom>
        </p:spPr>
        <p:txBody>
          <a:bodyPr/>
          <a:lstStyle>
            <a:lvl1pPr>
              <a:defRPr lang="zh-CN" altLang="en-US"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20"/>
            <a:ext cx="9144000" cy="336803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7" name="矩形 16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 userDrawn="1"/>
        </p:nvSpPr>
        <p:spPr>
          <a:xfrm>
            <a:off x="8250026" y="313200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对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262394" y="960116"/>
            <a:ext cx="4032000" cy="574183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0" y="1550505"/>
            <a:ext cx="9144000" cy="7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内容占位符 11"/>
          <p:cNvSpPr>
            <a:spLocks noGrp="1"/>
          </p:cNvSpPr>
          <p:nvPr>
            <p:ph sz="quarter" idx="10" hasCustomPrompt="1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4786314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8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786313" y="958297"/>
            <a:ext cx="4032000" cy="576000"/>
          </a:xfrm>
        </p:spPr>
        <p:txBody>
          <a:bodyPr anchor="b">
            <a:normAutofit/>
          </a:bodyPr>
          <a:lstStyle>
            <a:lvl1pPr marL="0" indent="0" algn="ctr">
              <a:buNone/>
              <a:defRPr lang="zh-CN" altLang="en-US" sz="2800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 dirty="0"/>
              <a:t>单击此处编辑标题</a:t>
            </a: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/>
          <p:cNvCxnSpPr/>
          <p:nvPr userDrawn="1"/>
        </p:nvCxnSpPr>
        <p:spPr>
          <a:xfrm flipV="1">
            <a:off x="0" y="1550505"/>
            <a:ext cx="9144000" cy="7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对比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6" name="文本框 5"/>
          <p:cNvSpPr txBox="1"/>
          <p:nvPr/>
        </p:nvSpPr>
        <p:spPr>
          <a:xfrm>
            <a:off x="8250027" y="313202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262394" y="960116"/>
            <a:ext cx="4032000" cy="574183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0" y="1550505"/>
            <a:ext cx="9144000" cy="7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内容占位符 11"/>
          <p:cNvSpPr>
            <a:spLocks noGrp="1"/>
          </p:cNvSpPr>
          <p:nvPr>
            <p:ph sz="quarter" idx="10" hasCustomPrompt="1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4786314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8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786313" y="958297"/>
            <a:ext cx="4032000" cy="576000"/>
          </a:xfrm>
        </p:spPr>
        <p:txBody>
          <a:bodyPr anchor="b">
            <a:normAutofit/>
          </a:bodyPr>
          <a:lstStyle>
            <a:lvl1pPr marL="0" indent="0" algn="ctr">
              <a:buNone/>
              <a:defRPr lang="zh-CN" altLang="en-US" sz="2800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 dirty="0"/>
              <a:t>单击此处编辑标题</a:t>
            </a:r>
          </a:p>
        </p:txBody>
      </p:sp>
      <p:sp>
        <p:nvSpPr>
          <p:cNvPr id="21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96566" y="313202"/>
            <a:ext cx="487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4BD5A17-3153-4A95-988E-B577C14000F1}" type="slidenum">
              <a:rPr lang="en-US" altLang="zh-CN" smtClean="0"/>
              <a:t>‹#›</a:t>
            </a:fld>
            <a:endParaRPr lang="en-US" altLang="zh-CN" dirty="0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7" name="矩形 16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250026" y="313200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 flipV="1">
            <a:off x="0" y="1550505"/>
            <a:ext cx="9144000" cy="7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封面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761" y="5815086"/>
            <a:ext cx="2458720" cy="65087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9124" y="4006448"/>
            <a:ext cx="8325019" cy="1114192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1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469125" y="5245248"/>
            <a:ext cx="5820358" cy="468179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lang="zh-CN" altLang="en-US" sz="2400" b="0">
                <a:solidFill>
                  <a:schemeClr val="bg1"/>
                </a:solidFill>
                <a:latin typeface="+mn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 dirty="0"/>
              <a:t>单击以编辑母版副标题样式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32"/>
            <a:ext cx="9144000" cy="3931920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0" y="389378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469125" y="5815087"/>
            <a:ext cx="4159250" cy="49900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单击此处添加日期</a:t>
            </a: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32"/>
            <a:ext cx="9144000" cy="3931920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0" y="389378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12546"/>
            <a:ext cx="9144000" cy="27965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91" y="4211593"/>
            <a:ext cx="3021843" cy="799946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28650" y="1552217"/>
            <a:ext cx="7886700" cy="1325563"/>
          </a:xfrm>
          <a:prstGeom prst="rect">
            <a:avLst/>
          </a:prstGeom>
        </p:spPr>
        <p:txBody>
          <a:bodyPr anchor="ctr"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内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20"/>
            <a:ext cx="9144000" cy="336803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sz="quarter" idx="10" hasCustomPrompt="1"/>
          </p:nvPr>
        </p:nvSpPr>
        <p:spPr>
          <a:xfrm>
            <a:off x="494026" y="1685678"/>
            <a:ext cx="8372163" cy="492149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4" y="974279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页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20"/>
            <a:ext cx="9144000" cy="336803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sz="quarter" idx="10" hasCustomPrompt="1"/>
          </p:nvPr>
        </p:nvSpPr>
        <p:spPr>
          <a:xfrm>
            <a:off x="494026" y="1685678"/>
            <a:ext cx="8372163" cy="492149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6" y="975602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250027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灯片编号占位符 5"/>
          <p:cNvSpPr txBox="1"/>
          <p:nvPr/>
        </p:nvSpPr>
        <p:spPr>
          <a:xfrm>
            <a:off x="8697601" y="311755"/>
            <a:ext cx="365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200" spc="-6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fld id="{E1703B59-C883-4B8B-974E-AFB30A6C43A7}" type="slidenum">
              <a:rPr lang="zh-CN" altLang="en-US" sz="1200" smtClean="0"/>
              <a:t>‹#›</a:t>
            </a:fld>
            <a:endParaRPr lang="zh-CN" altLang="en-US" sz="1200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  <p:sp>
        <p:nvSpPr>
          <p:cNvPr id="16" name="文本框 15"/>
          <p:cNvSpPr txBox="1"/>
          <p:nvPr userDrawn="1"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灯片编号占位符 5"/>
          <p:cNvSpPr txBox="1"/>
          <p:nvPr userDrawn="1"/>
        </p:nvSpPr>
        <p:spPr>
          <a:xfrm>
            <a:off x="8697600" y="311755"/>
            <a:ext cx="365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200" spc="-6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fld id="{E1703B59-C883-4B8B-974E-AFB30A6C43A7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5821680"/>
            <a:ext cx="9144000" cy="1036320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294" y="6100773"/>
            <a:ext cx="1958547" cy="51846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3851" y="235137"/>
            <a:ext cx="6474515" cy="337358"/>
          </a:xfrm>
          <a:prstGeom prst="rect">
            <a:avLst/>
          </a:prstGeom>
        </p:spPr>
        <p:txBody>
          <a:bodyPr anchor="ctr"/>
          <a:lstStyle>
            <a:lvl1pPr>
              <a:defRPr sz="2000">
                <a:solidFill>
                  <a:schemeClr val="accent1"/>
                </a:solidFill>
                <a:effectLst>
                  <a:glow rad="25400">
                    <a:srgbClr val="BFE2F3"/>
                  </a:glow>
                </a:effectLst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0411"/>
            <a:ext cx="9144000" cy="51816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5821680"/>
            <a:ext cx="9144000" cy="1036320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293" y="6100771"/>
            <a:ext cx="1958547" cy="518469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0411"/>
            <a:ext cx="9144000" cy="51816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6" y="975602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20"/>
            <a:ext cx="9144000" cy="33680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纯标题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6" y="975602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8250027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灯片编号占位符 5"/>
          <p:cNvSpPr txBox="1"/>
          <p:nvPr/>
        </p:nvSpPr>
        <p:spPr>
          <a:xfrm>
            <a:off x="8696566" y="311755"/>
            <a:ext cx="4474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 spc="-6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fld id="{7E0B4DC1-AB35-4259-8072-EA8F5B8A0BBF}" type="slidenum">
              <a:rPr lang="zh-CN" altLang="en-US" sz="1200" smtClean="0"/>
              <a:t>‹#›</a:t>
            </a:fld>
            <a:endParaRPr lang="zh-CN" altLang="en-US" sz="12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20"/>
            <a:ext cx="9144000" cy="336803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4" name="矩形 13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 userDrawn="1"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灯片编号占位符 5"/>
          <p:cNvSpPr txBox="1"/>
          <p:nvPr userDrawn="1"/>
        </p:nvSpPr>
        <p:spPr>
          <a:xfrm>
            <a:off x="8696565" y="311755"/>
            <a:ext cx="4474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 spc="-6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fld id="{7E0B4DC1-AB35-4259-8072-EA8F5B8A0BBF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空白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5" name="文本框 4"/>
          <p:cNvSpPr txBox="1"/>
          <p:nvPr/>
        </p:nvSpPr>
        <p:spPr>
          <a:xfrm>
            <a:off x="8250027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97601" y="313202"/>
            <a:ext cx="365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E1703B59-C883-4B8B-974E-AFB30A6C43A7}" type="slidenum">
              <a:rPr lang="en-US" altLang="zh-CN" smtClean="0"/>
              <a:t>‹#›</a:t>
            </a:fld>
            <a:endParaRPr lang="en-US" altLang="zh-CN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 userDrawn="1"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2" name="内容占位符 11"/>
          <p:cNvSpPr>
            <a:spLocks noGrp="1"/>
          </p:cNvSpPr>
          <p:nvPr>
            <p:ph sz="quarter" idx="10" hasCustomPrompt="1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4786314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2394" y="975600"/>
            <a:ext cx="8556169" cy="576000"/>
          </a:xfrm>
          <a:prstGeom prst="rect">
            <a:avLst/>
          </a:prstGeom>
        </p:spPr>
        <p:txBody>
          <a:bodyPr/>
          <a:lstStyle>
            <a:lvl1pPr>
              <a:defRPr lang="zh-CN" altLang="en-US"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单击此处编辑母版标题样式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20"/>
            <a:ext cx="9144000" cy="33680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sp>
        <p:nvSpPr>
          <p:cNvPr id="5" name="标题 1"/>
          <p:cNvSpPr txBox="1"/>
          <p:nvPr/>
        </p:nvSpPr>
        <p:spPr>
          <a:xfrm>
            <a:off x="323851" y="235137"/>
            <a:ext cx="6474515" cy="33735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tx2"/>
                </a:solidFill>
                <a:effectLst>
                  <a:glow rad="25400">
                    <a:srgbClr val="BFE2F3"/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dirty="0">
                <a:solidFill>
                  <a:schemeClr val="accent1"/>
                </a:solidFill>
              </a:rPr>
              <a:t>单击此处编辑母版标题样式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413469" y="807632"/>
            <a:ext cx="8340421" cy="5865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sp>
        <p:nvSpPr>
          <p:cNvPr id="9" name="标题 1"/>
          <p:cNvSpPr txBox="1"/>
          <p:nvPr userDrawn="1"/>
        </p:nvSpPr>
        <p:spPr>
          <a:xfrm>
            <a:off x="323850" y="235137"/>
            <a:ext cx="6474515" cy="33735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tx2"/>
                </a:solidFill>
                <a:effectLst>
                  <a:glow rad="25400">
                    <a:srgbClr val="BFE2F3"/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accent1"/>
                </a:solidFill>
              </a:rPr>
              <a:t>单击此处编辑母版标题样式</a:t>
            </a:r>
          </a:p>
        </p:txBody>
      </p:sp>
      <p:sp>
        <p:nvSpPr>
          <p:cNvPr id="10" name="矩形 9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高级云操作系统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2022</a:t>
            </a:r>
            <a:r>
              <a:rPr lang="zh-CN" altLang="en-US" dirty="0"/>
              <a:t>年</a:t>
            </a:r>
            <a:r>
              <a:rPr lang="en-US" altLang="zh-CN" dirty="0"/>
              <a:t>12</a:t>
            </a:r>
            <a:r>
              <a:rPr lang="zh-CN" altLang="en-US" dirty="0"/>
              <a:t>月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quarter" idx="10"/>
          </p:nvPr>
        </p:nvSpPr>
        <p:spPr>
          <a:xfrm>
            <a:off x="494026" y="1685678"/>
            <a:ext cx="7571114" cy="492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访问截获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限制</a:t>
            </a:r>
            <a:r>
              <a:rPr lang="en-US" altLang="zh-CN" dirty="0"/>
              <a:t>VM</a:t>
            </a:r>
            <a:r>
              <a:rPr lang="zh-CN" altLang="en-US" dirty="0"/>
              <a:t>对物理设备直接访问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隔离性、安全性、资源共享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提供设备接口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虚拟设备接口，例如</a:t>
            </a:r>
            <a:r>
              <a:rPr lang="en-US" altLang="zh-CN" dirty="0"/>
              <a:t>QEMU</a:t>
            </a:r>
            <a:r>
              <a:rPr lang="zh-CN" altLang="en-US" dirty="0"/>
              <a:t>暴露的虚拟</a:t>
            </a:r>
            <a:r>
              <a:rPr lang="en-US" altLang="zh-CN" dirty="0"/>
              <a:t> PCI</a:t>
            </a:r>
            <a:r>
              <a:rPr lang="zh-CN" altLang="en-US" dirty="0"/>
              <a:t>设备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直通设备接口，</a:t>
            </a:r>
            <a:r>
              <a:rPr lang="en-US" altLang="zh-CN" dirty="0"/>
              <a:t>VT-d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实现设备功能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Hypervisor</a:t>
            </a:r>
            <a:r>
              <a:rPr lang="zh-CN" altLang="en-US" dirty="0"/>
              <a:t>需要实现虚拟设备的功能逻辑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I/O</a:t>
            </a:r>
            <a:r>
              <a:rPr lang="zh-CN" altLang="en-US" dirty="0"/>
              <a:t>虚拟化基本任务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solidFill>
                <a:srgbClr val="C915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841535" y="1303550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4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5" name="文本框 4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915073" y="1274734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概述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841535" y="2223523"/>
            <a:ext cx="843427" cy="443226"/>
            <a:chOff x="666810" y="2586037"/>
            <a:chExt cx="468000" cy="245937"/>
          </a:xfrm>
        </p:grpSpPr>
        <p:sp>
          <p:nvSpPr>
            <p:cNvPr id="1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4" name="文本框 1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rgbClr val="C318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2915073" y="2194707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虚拟化实现方式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1841535" y="3143496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18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9" name="文本框 18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915073" y="3114680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QEMU/KVM I/O</a:t>
            </a:r>
            <a:r>
              <a:rPr lang="zh-CN" altLang="en-US" sz="2400" dirty="0"/>
              <a:t>虚拟化实现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1841535" y="4063469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2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24" name="文本框 2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2915073" y="4034653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GiantVM</a:t>
            </a:r>
            <a:r>
              <a:rPr lang="en-US" altLang="zh-CN" sz="2400" dirty="0"/>
              <a:t> I/O</a:t>
            </a:r>
            <a:r>
              <a:rPr lang="zh-CN" altLang="en-US" sz="2400" dirty="0"/>
              <a:t>虚拟化</a:t>
            </a:r>
          </a:p>
        </p:txBody>
      </p:sp>
      <p:grpSp>
        <p:nvGrpSpPr>
          <p:cNvPr id="32" name="组合 31"/>
          <p:cNvGrpSpPr/>
          <p:nvPr/>
        </p:nvGrpSpPr>
        <p:grpSpPr>
          <a:xfrm>
            <a:off x="1841535" y="4983444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3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34" name="文本框 3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2915073" y="4954628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虚拟化发展历史与现状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软件实现的</a:t>
            </a:r>
            <a:r>
              <a:rPr lang="en-US" altLang="zh-CN" dirty="0"/>
              <a:t>I/O</a:t>
            </a:r>
            <a:r>
              <a:rPr lang="zh-CN" altLang="en-US" dirty="0"/>
              <a:t>虚拟化</a:t>
            </a:r>
            <a:r>
              <a:rPr lang="en-US" altLang="zh-CN" dirty="0"/>
              <a:t>——</a:t>
            </a:r>
            <a:r>
              <a:rPr lang="zh-CN" altLang="en-US" dirty="0"/>
              <a:t>设备模拟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5" y="1685678"/>
            <a:ext cx="7702683" cy="492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虚拟设备抽象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zh-CN" dirty="0"/>
              <a:t>虚拟</a:t>
            </a:r>
            <a:r>
              <a:rPr lang="en-US" altLang="zh-CN" dirty="0"/>
              <a:t>BIOS</a:t>
            </a:r>
            <a:r>
              <a:rPr lang="zh-CN" altLang="zh-CN" dirty="0"/>
              <a:t>和客户机操作系统</a:t>
            </a:r>
            <a:r>
              <a:rPr lang="zh-CN" altLang="en-US" dirty="0"/>
              <a:t>检测虚拟设备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虚拟设备</a:t>
            </a:r>
            <a:r>
              <a:rPr lang="en-US" altLang="zh-CN" dirty="0"/>
              <a:t>-&gt;</a:t>
            </a:r>
            <a:r>
              <a:rPr lang="zh-CN" altLang="zh-CN" dirty="0"/>
              <a:t>虚拟的设备总线 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I/O</a:t>
            </a:r>
            <a:r>
              <a:rPr lang="zh-CN" altLang="en-US" dirty="0"/>
              <a:t>指令</a:t>
            </a:r>
            <a:r>
              <a:rPr lang="en-US" altLang="zh-CN" dirty="0"/>
              <a:t>-&gt; VM-Exit -&gt; hypervisor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对虚拟机完全“透明”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设备模型</a:t>
            </a:r>
            <a:r>
              <a:rPr lang="en-US" altLang="zh-CN" dirty="0"/>
              <a:t>——</a:t>
            </a:r>
            <a:r>
              <a:rPr lang="zh-CN" altLang="en-US" dirty="0"/>
              <a:t>两部分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虚拟设备接口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具体设备功能的软件实现</a:t>
            </a: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设备模型的两种运行环境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618" y="1877383"/>
            <a:ext cx="5289236" cy="381561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6" y="1685678"/>
            <a:ext cx="3189888" cy="492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用户态设备模型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QEMU/KVM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多次上下文切换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Hypervisor</a:t>
            </a:r>
            <a:r>
              <a:rPr lang="zh-CN" altLang="en-US" dirty="0"/>
              <a:t>中的设备模型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 err="1"/>
              <a:t>Xvisor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避免多次上下文切换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缩短</a:t>
            </a:r>
            <a:r>
              <a:rPr lang="en-US" altLang="zh-CN" dirty="0"/>
              <a:t>I/O</a:t>
            </a:r>
            <a:r>
              <a:rPr lang="zh-CN" altLang="en-US" dirty="0"/>
              <a:t>模拟路径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代价：移植性</a:t>
            </a:r>
            <a:endParaRPr lang="en-US" altLang="zh-CN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设备模拟</a:t>
            </a:r>
            <a:r>
              <a:rPr lang="en-US" altLang="zh-CN" dirty="0"/>
              <a:t>——PIO</a:t>
            </a:r>
            <a:r>
              <a:rPr lang="zh-CN" altLang="en-US" dirty="0"/>
              <a:t>模拟过程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6" y="1685678"/>
            <a:ext cx="4846800" cy="492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虚拟机陷入过程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IN/OUT</a:t>
            </a:r>
            <a:r>
              <a:rPr lang="zh-CN" altLang="en-US" dirty="0"/>
              <a:t>、</a:t>
            </a:r>
            <a:r>
              <a:rPr lang="en-US" altLang="zh-CN" dirty="0"/>
              <a:t>INS/OUTS -&gt; VM-Exit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保留端口号、访问数据宽度、数据传输方向、数据传输方向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Hypervisor</a:t>
            </a:r>
            <a:r>
              <a:rPr lang="zh-CN" altLang="en-US" dirty="0"/>
              <a:t>中的处理过程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I/O</a:t>
            </a:r>
            <a:r>
              <a:rPr lang="zh-CN" altLang="en-US" dirty="0"/>
              <a:t>端口对应的处理函数在设备模型初始化时会被注册到</a:t>
            </a:r>
            <a:r>
              <a:rPr lang="en-US" altLang="zh-CN" dirty="0"/>
              <a:t>hypervisor</a:t>
            </a:r>
            <a:r>
              <a:rPr lang="zh-CN" altLang="en-US" dirty="0"/>
              <a:t>中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函数指针被组织成数组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根据</a:t>
            </a:r>
            <a:r>
              <a:rPr lang="en-US" altLang="zh-CN" dirty="0"/>
              <a:t>I/O</a:t>
            </a:r>
            <a:r>
              <a:rPr lang="zh-CN" altLang="en-US" dirty="0"/>
              <a:t>端口号和访问数据宽度寻找相应</a:t>
            </a:r>
            <a:r>
              <a:rPr lang="en-US" altLang="zh-CN" dirty="0"/>
              <a:t>PIO</a:t>
            </a:r>
            <a:r>
              <a:rPr lang="zh-CN" altLang="en-US" dirty="0"/>
              <a:t>处理函数</a:t>
            </a: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0825" y="1963333"/>
            <a:ext cx="2855883" cy="30708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设备模拟</a:t>
            </a:r>
            <a:r>
              <a:rPr lang="en-US" altLang="zh-CN" dirty="0"/>
              <a:t>——MMIO</a:t>
            </a:r>
            <a:r>
              <a:rPr lang="zh-CN" altLang="en-US" dirty="0"/>
              <a:t>模拟过程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5" y="1685678"/>
            <a:ext cx="7525065" cy="492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虚拟机陷入过程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访存指令，非敏感指令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影子页表 </a:t>
            </a:r>
            <a:r>
              <a:rPr lang="en-US" altLang="zh-CN" dirty="0"/>
              <a:t>or EPT</a:t>
            </a:r>
            <a:r>
              <a:rPr lang="zh-CN" altLang="en-US" dirty="0"/>
              <a:t>页表不存在相应页表项 </a:t>
            </a:r>
            <a:r>
              <a:rPr lang="en-US" altLang="zh-CN" dirty="0"/>
              <a:t>-&gt;</a:t>
            </a:r>
            <a:r>
              <a:rPr lang="zh-CN" altLang="en-US" dirty="0"/>
              <a:t> 缺页异常 </a:t>
            </a:r>
            <a:r>
              <a:rPr lang="en-US" altLang="zh-CN" dirty="0"/>
              <a:t>-&gt; VM-Exit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Hypervisor</a:t>
            </a:r>
            <a:r>
              <a:rPr lang="zh-CN" altLang="en-US" dirty="0"/>
              <a:t>中的处理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MMIO</a:t>
            </a:r>
            <a:r>
              <a:rPr lang="zh-CN" altLang="en-US" dirty="0"/>
              <a:t>内存区域较大，通常不采用</a:t>
            </a:r>
            <a:r>
              <a:rPr lang="en-US" altLang="zh-CN" dirty="0"/>
              <a:t>PIO</a:t>
            </a:r>
            <a:r>
              <a:rPr lang="zh-CN" altLang="en-US" dirty="0"/>
              <a:t>中的函数数组形式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为</a:t>
            </a:r>
            <a:r>
              <a:rPr lang="en-US" altLang="zh-CN" dirty="0"/>
              <a:t>MMIO</a:t>
            </a:r>
            <a:r>
              <a:rPr lang="zh-CN" altLang="en-US" dirty="0"/>
              <a:t>区域注册一个</a:t>
            </a:r>
            <a:r>
              <a:rPr lang="en-US" altLang="zh-CN" dirty="0"/>
              <a:t>MMIO</a:t>
            </a:r>
            <a:r>
              <a:rPr lang="zh-CN" altLang="en-US" dirty="0"/>
              <a:t>处理函数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处理函数定位到需要访问的</a:t>
            </a:r>
            <a:r>
              <a:rPr lang="en-US" altLang="zh-CN" dirty="0"/>
              <a:t>I/O</a:t>
            </a:r>
            <a:r>
              <a:rPr lang="zh-CN" altLang="en-US" dirty="0"/>
              <a:t>端口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软件实现的</a:t>
            </a:r>
            <a:r>
              <a:rPr lang="en-US" altLang="zh-CN" dirty="0"/>
              <a:t>I/O</a:t>
            </a:r>
            <a:r>
              <a:rPr lang="zh-CN" altLang="en-US" dirty="0"/>
              <a:t>虚拟化</a:t>
            </a:r>
            <a:r>
              <a:rPr lang="en-US" altLang="zh-CN" dirty="0"/>
              <a:t>——</a:t>
            </a:r>
            <a:r>
              <a:rPr lang="en-US" altLang="zh-CN" dirty="0" err="1"/>
              <a:t>Virtio</a:t>
            </a:r>
            <a:r>
              <a:rPr lang="zh-CN" altLang="en-US" dirty="0"/>
              <a:t>半虚拟化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5" y="1685677"/>
            <a:ext cx="6064657" cy="4471721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altLang="zh-CN" dirty="0" err="1"/>
              <a:t>virtqueue</a:t>
            </a:r>
            <a:r>
              <a:rPr lang="zh-CN" altLang="zh-CN" dirty="0"/>
              <a:t>机制 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处理批量的异步</a:t>
            </a:r>
            <a:r>
              <a:rPr lang="en-US" altLang="zh-CN" dirty="0"/>
              <a:t>I/O</a:t>
            </a:r>
            <a:r>
              <a:rPr lang="zh-CN" altLang="en-US" dirty="0"/>
              <a:t>请求 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减少上下文切换次数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基于共享内存机制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 err="1"/>
              <a:t>Virtqueue</a:t>
            </a:r>
            <a:r>
              <a:rPr lang="zh-CN" altLang="zh-CN" dirty="0"/>
              <a:t>机制</a:t>
            </a:r>
            <a:r>
              <a:rPr lang="zh-CN" altLang="en-US" dirty="0"/>
              <a:t>具体实现</a:t>
            </a:r>
            <a:r>
              <a:rPr lang="en-US" altLang="zh-CN" dirty="0"/>
              <a:t>——</a:t>
            </a:r>
            <a:r>
              <a:rPr lang="en-US" altLang="zh-CN" dirty="0" err="1"/>
              <a:t>vring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描述符表：</a:t>
            </a:r>
            <a:r>
              <a:rPr lang="zh-CN" altLang="zh-CN" dirty="0"/>
              <a:t>保存一系列描述符，每一个描述符都被用来描述一块客户机内的内存区域 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可用描述符环：</a:t>
            </a:r>
            <a:r>
              <a:rPr lang="zh-CN" altLang="zh-CN" dirty="0"/>
              <a:t>保存后端设备可以使用的描述符 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已用描述符环：</a:t>
            </a:r>
            <a:r>
              <a:rPr lang="zh-CN" altLang="zh-CN" dirty="0"/>
              <a:t>后端驱动已经处理过并且尚未反馈给</a:t>
            </a:r>
            <a:r>
              <a:rPr lang="zh-CN" altLang="en-US" dirty="0"/>
              <a:t>前端</a:t>
            </a:r>
            <a:r>
              <a:rPr lang="zh-CN" altLang="zh-CN" dirty="0"/>
              <a:t>驱动的描述符 </a:t>
            </a:r>
            <a:endParaRPr lang="en-US" altLang="zh-CN" dirty="0"/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9087" y="2383215"/>
            <a:ext cx="2197100" cy="330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Virtqueue</a:t>
            </a:r>
            <a:r>
              <a:rPr lang="zh-CN" altLang="zh-CN" dirty="0"/>
              <a:t>初始化 </a:t>
            </a:r>
            <a:endParaRPr lang="zh-CN" altLang="en-US" dirty="0"/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5" y="1685677"/>
            <a:ext cx="7932928" cy="3221822"/>
          </a:xfrm>
        </p:spPr>
        <p:txBody>
          <a:bodyPr>
            <a:normAutofit fontScale="70000" lnSpcReduction="20000"/>
          </a:bodyPr>
          <a:lstStyle/>
          <a:p>
            <a:pPr lvl="0">
              <a:lnSpc>
                <a:spcPct val="150000"/>
              </a:lnSpc>
            </a:pPr>
            <a:r>
              <a:rPr lang="en-US" altLang="zh-CN" sz="2100" dirty="0" err="1"/>
              <a:t>Virtqueue</a:t>
            </a:r>
            <a:r>
              <a:rPr lang="zh-CN" altLang="zh-CN" sz="2100" dirty="0"/>
              <a:t>的相关参数例如地址和大小都保存在</a:t>
            </a:r>
            <a:r>
              <a:rPr lang="en-US" altLang="zh-CN" sz="2100" dirty="0" err="1"/>
              <a:t>virtio</a:t>
            </a:r>
            <a:r>
              <a:rPr lang="en-US" altLang="zh-CN" sz="2100" dirty="0"/>
              <a:t>-header</a:t>
            </a:r>
            <a:r>
              <a:rPr lang="zh-CN" altLang="zh-CN" sz="2100" dirty="0"/>
              <a:t>中。</a:t>
            </a:r>
            <a:r>
              <a:rPr lang="en-US" altLang="zh-CN" sz="2100" dirty="0" err="1"/>
              <a:t>virtio</a:t>
            </a:r>
            <a:r>
              <a:rPr lang="en-US" altLang="zh-CN" sz="2100" dirty="0"/>
              <a:t>-header</a:t>
            </a:r>
            <a:r>
              <a:rPr lang="zh-CN" altLang="zh-CN" sz="2100" dirty="0"/>
              <a:t>存放在</a:t>
            </a:r>
            <a:r>
              <a:rPr lang="en-US" altLang="zh-CN" sz="2100" dirty="0" err="1"/>
              <a:t>virtio-pci</a:t>
            </a:r>
            <a:r>
              <a:rPr lang="zh-CN" altLang="zh-CN" sz="2100" dirty="0"/>
              <a:t>设备配置空间第一个</a:t>
            </a:r>
            <a:r>
              <a:rPr lang="en-US" altLang="zh-CN" sz="2100" dirty="0"/>
              <a:t>BAR</a:t>
            </a:r>
            <a:r>
              <a:rPr lang="zh-CN" altLang="zh-CN" sz="2100" dirty="0"/>
              <a:t>指向的</a:t>
            </a:r>
            <a:r>
              <a:rPr lang="en-US" altLang="zh-CN" sz="2100" dirty="0"/>
              <a:t>I/O</a:t>
            </a:r>
            <a:r>
              <a:rPr lang="zh-CN" altLang="zh-CN" sz="2100" dirty="0"/>
              <a:t>区域。</a:t>
            </a:r>
          </a:p>
          <a:p>
            <a:pPr lvl="0">
              <a:lnSpc>
                <a:spcPct val="150000"/>
              </a:lnSpc>
            </a:pPr>
            <a:r>
              <a:rPr lang="zh-CN" altLang="zh-CN" sz="2100" dirty="0"/>
              <a:t>根据后端设备种类不同，一个前端驱动可能拥有多个队列。可以将</a:t>
            </a:r>
            <a:r>
              <a:rPr lang="en-US" altLang="zh-CN" sz="2100" dirty="0" err="1"/>
              <a:t>virtqueue</a:t>
            </a:r>
            <a:r>
              <a:rPr lang="zh-CN" altLang="zh-CN" sz="2100" dirty="0"/>
              <a:t>的索引写入</a:t>
            </a:r>
            <a:r>
              <a:rPr lang="en-US" altLang="zh-CN" sz="2100" dirty="0" err="1"/>
              <a:t>virtio</a:t>
            </a:r>
            <a:r>
              <a:rPr lang="en-US" altLang="zh-CN" sz="2100" dirty="0"/>
              <a:t>-header</a:t>
            </a:r>
            <a:r>
              <a:rPr lang="zh-CN" altLang="zh-CN" sz="2100" dirty="0"/>
              <a:t>中的</a:t>
            </a:r>
            <a:r>
              <a:rPr lang="en-US" altLang="zh-CN" sz="2100" dirty="0"/>
              <a:t>Queue Select</a:t>
            </a:r>
            <a:r>
              <a:rPr lang="zh-CN" altLang="zh-CN" sz="2100" dirty="0"/>
              <a:t>寄存器以此来通知设备所要初始化的具体队列。</a:t>
            </a:r>
          </a:p>
          <a:p>
            <a:pPr lvl="0">
              <a:lnSpc>
                <a:spcPct val="150000"/>
              </a:lnSpc>
            </a:pPr>
            <a:r>
              <a:rPr lang="zh-CN" altLang="zh-CN" sz="2100" dirty="0"/>
              <a:t>为了给</a:t>
            </a:r>
            <a:r>
              <a:rPr lang="en-US" altLang="zh-CN" sz="2100" dirty="0" err="1"/>
              <a:t>virtqueue</a:t>
            </a:r>
            <a:r>
              <a:rPr lang="zh-CN" altLang="zh-CN" sz="2100" dirty="0"/>
              <a:t>分配空间，驱动还需要知道</a:t>
            </a:r>
            <a:r>
              <a:rPr lang="en-US" altLang="zh-CN" sz="2100" dirty="0" err="1"/>
              <a:t>virtqueue</a:t>
            </a:r>
            <a:r>
              <a:rPr lang="zh-CN" altLang="zh-CN" sz="2100" dirty="0"/>
              <a:t>大小。前端驱动通过读</a:t>
            </a:r>
            <a:r>
              <a:rPr lang="en-US" altLang="zh-CN" sz="2100" dirty="0" err="1"/>
              <a:t>virtio</a:t>
            </a:r>
            <a:r>
              <a:rPr lang="en-US" altLang="zh-CN" sz="2100" dirty="0"/>
              <a:t>-header</a:t>
            </a:r>
            <a:r>
              <a:rPr lang="zh-CN" altLang="zh-CN" sz="2100" dirty="0"/>
              <a:t>中的</a:t>
            </a:r>
            <a:r>
              <a:rPr lang="en-US" altLang="zh-CN" sz="2100" dirty="0"/>
              <a:t>Queue Size</a:t>
            </a:r>
            <a:r>
              <a:rPr lang="zh-CN" altLang="zh-CN" sz="2100" dirty="0"/>
              <a:t>寄存器，获得</a:t>
            </a:r>
            <a:r>
              <a:rPr lang="en-US" altLang="zh-CN" sz="2100" dirty="0" err="1"/>
              <a:t>virtqueue</a:t>
            </a:r>
            <a:r>
              <a:rPr lang="zh-CN" altLang="zh-CN" sz="2100" dirty="0"/>
              <a:t>内描述符的数量。</a:t>
            </a:r>
          </a:p>
          <a:p>
            <a:pPr lvl="0">
              <a:lnSpc>
                <a:spcPct val="150000"/>
              </a:lnSpc>
            </a:pPr>
            <a:r>
              <a:rPr lang="zh-CN" altLang="zh-CN" sz="2100" dirty="0"/>
              <a:t>根据描述符数量计算并为</a:t>
            </a:r>
            <a:r>
              <a:rPr lang="en-US" altLang="zh-CN" sz="2100" dirty="0" err="1"/>
              <a:t>virtqueue</a:t>
            </a:r>
            <a:r>
              <a:rPr lang="zh-CN" altLang="zh-CN" sz="2100" dirty="0"/>
              <a:t>分配内存空间，并将内存空间的起始地址除以</a:t>
            </a:r>
            <a:r>
              <a:rPr lang="en-US" altLang="zh-CN" sz="2100" dirty="0"/>
              <a:t>4096</a:t>
            </a:r>
            <a:r>
              <a:rPr lang="zh-CN" altLang="zh-CN" sz="2100" dirty="0"/>
              <a:t>，转换成以页为单位的地址后写入</a:t>
            </a:r>
            <a:r>
              <a:rPr lang="en-US" altLang="zh-CN" sz="2100" dirty="0" err="1"/>
              <a:t>virtio</a:t>
            </a:r>
            <a:r>
              <a:rPr lang="en-US" altLang="zh-CN" sz="2100" dirty="0"/>
              <a:t>-header</a:t>
            </a:r>
            <a:r>
              <a:rPr lang="zh-CN" altLang="zh-CN" sz="2100" dirty="0"/>
              <a:t>中的</a:t>
            </a:r>
            <a:r>
              <a:rPr lang="en-US" altLang="zh-CN" sz="2100" dirty="0"/>
              <a:t>Queue Address </a:t>
            </a:r>
            <a:r>
              <a:rPr lang="zh-CN" altLang="zh-CN" sz="2100" dirty="0"/>
              <a:t>寄存器。后端设备收到该地址后，将改地址左移</a:t>
            </a:r>
            <a:r>
              <a:rPr lang="en-US" altLang="zh-CN" sz="2100" dirty="0"/>
              <a:t>12</a:t>
            </a:r>
            <a:r>
              <a:rPr lang="zh-CN" altLang="zh-CN" sz="2100" dirty="0"/>
              <a:t>位获得</a:t>
            </a:r>
            <a:r>
              <a:rPr lang="en-US" altLang="zh-CN" sz="2100" dirty="0" err="1"/>
              <a:t>virtqueue</a:t>
            </a:r>
            <a:r>
              <a:rPr lang="zh-CN" altLang="zh-CN" sz="2100" dirty="0"/>
              <a:t>的</a:t>
            </a:r>
            <a:r>
              <a:rPr lang="en-US" altLang="zh-CN" sz="2100" dirty="0"/>
              <a:t>GPA</a:t>
            </a:r>
            <a:r>
              <a:rPr lang="zh-CN" altLang="zh-CN" sz="2100" dirty="0"/>
              <a:t>，最后将该</a:t>
            </a:r>
            <a:r>
              <a:rPr lang="en-US" altLang="zh-CN" sz="2100" dirty="0"/>
              <a:t>GPA</a:t>
            </a:r>
            <a:r>
              <a:rPr lang="zh-CN" altLang="zh-CN" sz="2100" dirty="0"/>
              <a:t>转换为</a:t>
            </a:r>
            <a:r>
              <a:rPr lang="en-US" altLang="zh-CN" sz="2100" dirty="0"/>
              <a:t>HVA</a:t>
            </a:r>
            <a:r>
              <a:rPr lang="zh-CN" altLang="zh-CN" dirty="0"/>
              <a:t>。</a:t>
            </a:r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5" name="图片 4" descr="1614738841(1)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024" y="5172323"/>
            <a:ext cx="8132880" cy="941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Virtio</a:t>
            </a:r>
            <a:r>
              <a:rPr lang="zh-CN" altLang="en-US" dirty="0"/>
              <a:t>架构缺陷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218153" y="1834705"/>
            <a:ext cx="4468529" cy="474371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 err="1"/>
              <a:t>virtio</a:t>
            </a:r>
            <a:r>
              <a:rPr lang="zh-CN" altLang="en-US" sz="1800" dirty="0"/>
              <a:t>能够支持各种不同的设备，基于</a:t>
            </a:r>
            <a:r>
              <a:rPr lang="en-US" altLang="zh-CN" sz="1800" dirty="0" err="1"/>
              <a:t>virtio</a:t>
            </a:r>
            <a:r>
              <a:rPr lang="zh-CN" altLang="en-US" sz="1800" dirty="0"/>
              <a:t>实现的网络架构通常被称为</a:t>
            </a:r>
            <a:r>
              <a:rPr lang="en-US" altLang="zh-CN" sz="1800" dirty="0" err="1"/>
              <a:t>virtio</a:t>
            </a:r>
            <a:r>
              <a:rPr lang="en-US" altLang="zh-CN" sz="1800" dirty="0"/>
              <a:t>-net </a:t>
            </a:r>
          </a:p>
          <a:p>
            <a:pPr>
              <a:lnSpc>
                <a:spcPct val="150000"/>
              </a:lnSpc>
            </a:pPr>
            <a:r>
              <a:rPr lang="zh-CN" altLang="en-US" sz="1800" dirty="0"/>
              <a:t>后端设备位于用户态</a:t>
            </a:r>
            <a:r>
              <a:rPr lang="en-US" altLang="zh-CN" sz="1800" dirty="0"/>
              <a:t>QEMU</a:t>
            </a:r>
            <a:r>
              <a:rPr lang="zh-CN" altLang="en-US" sz="1800" dirty="0"/>
              <a:t>进程，</a:t>
            </a:r>
            <a:r>
              <a:rPr lang="en-US" altLang="zh-CN" sz="1800" dirty="0"/>
              <a:t>VCPU</a:t>
            </a:r>
            <a:r>
              <a:rPr lang="zh-CN" altLang="en-US" sz="1800" dirty="0"/>
              <a:t>需要暂停执行 </a:t>
            </a:r>
            <a:endParaRPr lang="en-US" altLang="zh-CN" sz="1800" dirty="0"/>
          </a:p>
          <a:p>
            <a:pPr>
              <a:lnSpc>
                <a:spcPct val="150000"/>
              </a:lnSpc>
            </a:pPr>
            <a:r>
              <a:rPr lang="zh-CN" altLang="en-US" sz="1800" dirty="0"/>
              <a:t>数据包接收</a:t>
            </a:r>
            <a:r>
              <a:rPr lang="zh-CN" altLang="zh-CN" sz="1800" dirty="0"/>
              <a:t>涉及虚拟机内核与主机</a:t>
            </a:r>
            <a:r>
              <a:rPr lang="en-US" altLang="zh-CN" sz="1800" dirty="0"/>
              <a:t>KVM</a:t>
            </a:r>
            <a:r>
              <a:rPr lang="zh-CN" altLang="zh-CN" sz="1800" dirty="0"/>
              <a:t>模块之间、</a:t>
            </a:r>
            <a:r>
              <a:rPr lang="en-US" altLang="zh-CN" sz="1800" dirty="0"/>
              <a:t>KVM</a:t>
            </a:r>
            <a:r>
              <a:rPr lang="zh-CN" altLang="zh-CN" sz="1800" dirty="0"/>
              <a:t>模块与主机用户态</a:t>
            </a:r>
            <a:r>
              <a:rPr lang="en-US" altLang="zh-CN" sz="1800" dirty="0"/>
              <a:t>QEMU</a:t>
            </a:r>
            <a:r>
              <a:rPr lang="zh-CN" altLang="zh-CN" sz="1800" dirty="0"/>
              <a:t>进程之间、</a:t>
            </a:r>
            <a:r>
              <a:rPr lang="en-US" altLang="zh-CN" sz="1800" dirty="0"/>
              <a:t>QEMU</a:t>
            </a:r>
            <a:r>
              <a:rPr lang="zh-CN" altLang="zh-CN" sz="1800" dirty="0"/>
              <a:t>进程与主机内核之间的多次</a:t>
            </a:r>
            <a:r>
              <a:rPr lang="zh-CN" altLang="en-US" sz="1800" dirty="0"/>
              <a:t>上下文切换</a:t>
            </a:r>
            <a:endParaRPr lang="en-US" altLang="zh-CN" sz="18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6683" y="1910274"/>
            <a:ext cx="4285367" cy="3431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Vhost</a:t>
            </a:r>
            <a:r>
              <a:rPr lang="en-US" altLang="zh-CN" dirty="0"/>
              <a:t>-net</a:t>
            </a:r>
            <a:r>
              <a:rPr lang="zh-CN" altLang="en-US" dirty="0"/>
              <a:t>架构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218154" y="1834705"/>
            <a:ext cx="4546366" cy="4743712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altLang="zh-CN" sz="1900" dirty="0" err="1"/>
              <a:t>Vhost</a:t>
            </a:r>
            <a:r>
              <a:rPr lang="zh-CN" altLang="en-US" sz="1900" dirty="0"/>
              <a:t> </a:t>
            </a:r>
            <a:r>
              <a:rPr lang="en-US" altLang="zh-CN" sz="1900" dirty="0"/>
              <a:t>API</a:t>
            </a:r>
            <a:r>
              <a:rPr lang="zh-CN" altLang="en-US" sz="1900" dirty="0"/>
              <a:t>协议</a:t>
            </a:r>
            <a:endParaRPr lang="en-US" altLang="zh-CN" sz="1900" dirty="0"/>
          </a:p>
          <a:p>
            <a:pPr lvl="1">
              <a:lnSpc>
                <a:spcPct val="140000"/>
              </a:lnSpc>
            </a:pPr>
            <a:r>
              <a:rPr lang="zh-CN" altLang="en-US" sz="1700" dirty="0"/>
              <a:t>数据交互的工作卸载到内核</a:t>
            </a:r>
            <a:r>
              <a:rPr lang="en-US" altLang="zh-CN" sz="1700" dirty="0"/>
              <a:t>handler——</a:t>
            </a:r>
            <a:r>
              <a:rPr lang="en-US" altLang="zh-CN" sz="1700" dirty="0" err="1"/>
              <a:t>vhost</a:t>
            </a:r>
            <a:r>
              <a:rPr lang="en-US" altLang="zh-CN" sz="1700" dirty="0"/>
              <a:t>-net, </a:t>
            </a:r>
            <a:r>
              <a:rPr lang="zh-CN" altLang="en-US" sz="1700" dirty="0"/>
              <a:t>控制面和数据面解耦</a:t>
            </a:r>
            <a:endParaRPr lang="en-US" altLang="zh-CN" sz="1700" dirty="0"/>
          </a:p>
          <a:p>
            <a:pPr lvl="1">
              <a:lnSpc>
                <a:spcPct val="140000"/>
              </a:lnSpc>
            </a:pPr>
            <a:r>
              <a:rPr lang="zh-CN" altLang="en-US" sz="1700" dirty="0"/>
              <a:t>通过</a:t>
            </a:r>
            <a:r>
              <a:rPr lang="en-US" altLang="zh-CN" sz="1700" dirty="0" err="1"/>
              <a:t>ioctl</a:t>
            </a:r>
            <a:r>
              <a:rPr lang="zh-CN" altLang="en-US" sz="1700" dirty="0"/>
              <a:t>初始化</a:t>
            </a:r>
            <a:r>
              <a:rPr lang="en-US" altLang="zh-CN" sz="1700" dirty="0" err="1"/>
              <a:t>vhost</a:t>
            </a:r>
            <a:r>
              <a:rPr lang="en-US" altLang="zh-CN" sz="1700" dirty="0"/>
              <a:t>-net</a:t>
            </a:r>
          </a:p>
          <a:p>
            <a:pPr lvl="1">
              <a:lnSpc>
                <a:spcPct val="140000"/>
              </a:lnSpc>
            </a:pPr>
            <a:r>
              <a:rPr lang="zh-CN" altLang="en-US" sz="1700" dirty="0"/>
              <a:t>一对文件描述符</a:t>
            </a:r>
            <a:r>
              <a:rPr lang="en-US" altLang="zh-CN" sz="1700" dirty="0" err="1"/>
              <a:t>ioeventfd</a:t>
            </a:r>
            <a:r>
              <a:rPr lang="en-US" altLang="zh-CN" sz="1700" dirty="0"/>
              <a:t>/</a:t>
            </a:r>
            <a:r>
              <a:rPr lang="en-US" altLang="zh-CN" sz="1700" dirty="0" err="1"/>
              <a:t>irqfd</a:t>
            </a:r>
            <a:r>
              <a:rPr lang="zh-CN" altLang="en-US" sz="1700" dirty="0"/>
              <a:t>用于</a:t>
            </a:r>
            <a:r>
              <a:rPr lang="en-US" altLang="zh-CN" sz="1700" dirty="0" err="1"/>
              <a:t>vhost</a:t>
            </a:r>
            <a:r>
              <a:rPr lang="zh-CN" altLang="en-US" sz="1700" dirty="0"/>
              <a:t>发送和接收事件通知</a:t>
            </a:r>
            <a:endParaRPr lang="en-US" altLang="zh-CN" sz="1700" dirty="0"/>
          </a:p>
          <a:p>
            <a:pPr>
              <a:lnSpc>
                <a:spcPct val="140000"/>
              </a:lnSpc>
            </a:pPr>
            <a:r>
              <a:rPr lang="en-US" altLang="zh-CN" sz="1900" dirty="0" err="1"/>
              <a:t>Vhost</a:t>
            </a:r>
            <a:r>
              <a:rPr lang="zh-CN" altLang="en-US" sz="1900" dirty="0"/>
              <a:t>优势</a:t>
            </a:r>
            <a:endParaRPr lang="en-US" altLang="zh-CN" sz="1900" dirty="0"/>
          </a:p>
          <a:p>
            <a:pPr lvl="1">
              <a:lnSpc>
                <a:spcPct val="140000"/>
              </a:lnSpc>
            </a:pPr>
            <a:r>
              <a:rPr lang="zh-CN" altLang="en-US" sz="1700" dirty="0"/>
              <a:t>异步处理，不需要终止</a:t>
            </a:r>
            <a:r>
              <a:rPr lang="en-GB" altLang="zh-CN" sz="1700" dirty="0"/>
              <a:t>vCPU</a:t>
            </a:r>
            <a:r>
              <a:rPr lang="zh-CN" altLang="en-US" sz="1700" dirty="0"/>
              <a:t>的执行，避免了上下文切换开销 </a:t>
            </a:r>
            <a:endParaRPr lang="en-US" altLang="zh-CN" sz="1700" dirty="0"/>
          </a:p>
          <a:p>
            <a:pPr lvl="1">
              <a:lnSpc>
                <a:spcPct val="140000"/>
              </a:lnSpc>
            </a:pPr>
            <a:r>
              <a:rPr lang="zh-CN" altLang="en-US" sz="1700" dirty="0"/>
              <a:t>并不影响前端驱动的固有设计，</a:t>
            </a:r>
            <a:r>
              <a:rPr lang="en-US" altLang="zh-CN" sz="1700" dirty="0" err="1"/>
              <a:t>vhost</a:t>
            </a:r>
            <a:r>
              <a:rPr lang="zh-CN" altLang="en-US" sz="1700" dirty="0"/>
              <a:t>对前端驱动来说是透明的 </a:t>
            </a:r>
            <a:endParaRPr lang="en-US" altLang="zh-CN" sz="1700" dirty="0"/>
          </a:p>
          <a:p>
            <a:pPr lvl="1">
              <a:lnSpc>
                <a:spcPct val="140000"/>
              </a:lnSpc>
            </a:pPr>
            <a:endParaRPr lang="en-US" altLang="zh-CN" sz="1700" dirty="0"/>
          </a:p>
          <a:p>
            <a:pPr>
              <a:lnSpc>
                <a:spcPct val="140000"/>
              </a:lnSpc>
            </a:pPr>
            <a:endParaRPr lang="en-US" altLang="zh-CN" sz="1900" dirty="0"/>
          </a:p>
          <a:p>
            <a:pPr lvl="1">
              <a:lnSpc>
                <a:spcPct val="140000"/>
              </a:lnSpc>
            </a:pPr>
            <a:endParaRPr lang="en-US" altLang="zh-CN" sz="1700" dirty="0"/>
          </a:p>
          <a:p>
            <a:pPr lvl="1">
              <a:lnSpc>
                <a:spcPct val="140000"/>
              </a:lnSpc>
            </a:pPr>
            <a:endParaRPr lang="en-US" altLang="zh-CN" sz="17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453270"/>
            <a:ext cx="3878613" cy="3303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I/O</a:t>
            </a:r>
            <a:r>
              <a:rPr lang="zh-CN" altLang="en-US" dirty="0"/>
              <a:t>虚拟化简介</a:t>
            </a: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张正君，戚正伟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2022</a:t>
            </a:r>
            <a:r>
              <a:rPr lang="zh-CN" altLang="en-US" dirty="0"/>
              <a:t>年</a:t>
            </a:r>
            <a:r>
              <a:rPr lang="en-US" altLang="zh-CN" dirty="0"/>
              <a:t>12</a:t>
            </a:r>
            <a:r>
              <a:rPr lang="zh-CN" altLang="en-US" dirty="0"/>
              <a:t>月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Vhost</a:t>
            </a:r>
            <a:r>
              <a:rPr lang="en-US" altLang="zh-CN" dirty="0"/>
              <a:t>-user</a:t>
            </a:r>
            <a:r>
              <a:rPr lang="zh-CN" altLang="en-US" dirty="0"/>
              <a:t>架构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218154" y="1834705"/>
            <a:ext cx="4443298" cy="4743712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altLang="zh-CN" sz="1900" dirty="0" err="1"/>
              <a:t>Vhost</a:t>
            </a:r>
            <a:r>
              <a:rPr lang="en-US" altLang="zh-CN" sz="1900" dirty="0"/>
              <a:t>-user</a:t>
            </a:r>
          </a:p>
          <a:p>
            <a:pPr lvl="1">
              <a:lnSpc>
                <a:spcPct val="140000"/>
              </a:lnSpc>
            </a:pPr>
            <a:r>
              <a:rPr lang="en-US" altLang="zh-CN" sz="1700" dirty="0" err="1"/>
              <a:t>Vhost</a:t>
            </a:r>
            <a:r>
              <a:rPr lang="zh-CN" altLang="en-US" sz="1700" dirty="0"/>
              <a:t>从宿主机内核迁移到宿主机用户态，一般集成在</a:t>
            </a:r>
            <a:r>
              <a:rPr lang="en-US" altLang="zh-CN" sz="1700" dirty="0"/>
              <a:t>DPDK</a:t>
            </a:r>
            <a:r>
              <a:rPr lang="zh-CN" altLang="en-US" sz="1700" dirty="0"/>
              <a:t>等用户态驱动中</a:t>
            </a:r>
            <a:endParaRPr lang="en-US" altLang="zh-CN" sz="1700" dirty="0"/>
          </a:p>
          <a:p>
            <a:pPr lvl="1">
              <a:lnSpc>
                <a:spcPct val="140000"/>
              </a:lnSpc>
            </a:pPr>
            <a:r>
              <a:rPr lang="zh-CN" altLang="en-US" sz="1700" dirty="0"/>
              <a:t>采用 </a:t>
            </a:r>
            <a:r>
              <a:rPr lang="en-US" altLang="zh-CN" sz="1700" dirty="0"/>
              <a:t>UNIX </a:t>
            </a:r>
            <a:r>
              <a:rPr lang="zh-CN" altLang="en-US" sz="1700" dirty="0"/>
              <a:t>域套接字来建立</a:t>
            </a:r>
            <a:r>
              <a:rPr lang="en-US" altLang="zh-CN" sz="1700" dirty="0"/>
              <a:t>QEMU</a:t>
            </a:r>
            <a:r>
              <a:rPr lang="zh-CN" altLang="en-US" sz="1700" dirty="0"/>
              <a:t>进程与</a:t>
            </a:r>
            <a:r>
              <a:rPr lang="en-US" altLang="zh-CN" sz="1700" dirty="0" err="1"/>
              <a:t>vhost</a:t>
            </a:r>
            <a:r>
              <a:rPr lang="en-US" altLang="zh-CN" sz="1700" dirty="0"/>
              <a:t>-user</a:t>
            </a:r>
            <a:r>
              <a:rPr lang="zh-CN" altLang="en-US" sz="1700" dirty="0"/>
              <a:t>之间的联系，进而初始化</a:t>
            </a:r>
            <a:r>
              <a:rPr lang="en-US" altLang="zh-CN" sz="1700" dirty="0" err="1"/>
              <a:t>vhost</a:t>
            </a:r>
            <a:r>
              <a:rPr lang="en-US" altLang="zh-CN" sz="1700" dirty="0"/>
              <a:t>-user</a:t>
            </a:r>
          </a:p>
          <a:p>
            <a:pPr lvl="1">
              <a:lnSpc>
                <a:spcPct val="140000"/>
              </a:lnSpc>
            </a:pPr>
            <a:r>
              <a:rPr lang="zh-CN" altLang="en-US" sz="1700" dirty="0"/>
              <a:t>事件通知机制与</a:t>
            </a:r>
            <a:r>
              <a:rPr lang="en-US" altLang="zh-CN" sz="1700" dirty="0" err="1"/>
              <a:t>Vhost</a:t>
            </a:r>
            <a:r>
              <a:rPr lang="en-US" altLang="zh-CN" sz="1700" dirty="0"/>
              <a:t>-net</a:t>
            </a:r>
            <a:r>
              <a:rPr lang="zh-CN" altLang="en-US" sz="1700" dirty="0"/>
              <a:t>相同</a:t>
            </a:r>
            <a:endParaRPr lang="en-US" altLang="zh-CN" sz="1700" dirty="0"/>
          </a:p>
          <a:p>
            <a:pPr lvl="1">
              <a:lnSpc>
                <a:spcPct val="140000"/>
              </a:lnSpc>
            </a:pPr>
            <a:r>
              <a:rPr lang="zh-CN" altLang="en-US" sz="1700" dirty="0"/>
              <a:t>数据在用户态传递</a:t>
            </a:r>
            <a:endParaRPr lang="en-US" altLang="zh-CN" sz="1700" dirty="0"/>
          </a:p>
          <a:p>
            <a:pPr>
              <a:lnSpc>
                <a:spcPct val="140000"/>
              </a:lnSpc>
            </a:pPr>
            <a:endParaRPr lang="en-US" altLang="zh-CN" sz="2100" dirty="0"/>
          </a:p>
          <a:p>
            <a:pPr lvl="1">
              <a:lnSpc>
                <a:spcPct val="140000"/>
              </a:lnSpc>
            </a:pPr>
            <a:endParaRPr lang="en-US" altLang="zh-CN" sz="1700" dirty="0"/>
          </a:p>
          <a:p>
            <a:pPr lvl="1">
              <a:lnSpc>
                <a:spcPct val="140000"/>
              </a:lnSpc>
            </a:pPr>
            <a:endParaRPr lang="en-US" altLang="zh-CN" sz="1700" dirty="0"/>
          </a:p>
          <a:p>
            <a:pPr>
              <a:lnSpc>
                <a:spcPct val="140000"/>
              </a:lnSpc>
            </a:pPr>
            <a:endParaRPr lang="en-US" altLang="zh-CN" sz="1900" dirty="0"/>
          </a:p>
          <a:p>
            <a:pPr lvl="1">
              <a:lnSpc>
                <a:spcPct val="140000"/>
              </a:lnSpc>
            </a:pPr>
            <a:endParaRPr lang="en-US" altLang="zh-CN" sz="1700" dirty="0"/>
          </a:p>
          <a:p>
            <a:pPr lvl="1">
              <a:lnSpc>
                <a:spcPct val="140000"/>
              </a:lnSpc>
            </a:pPr>
            <a:endParaRPr lang="en-US" altLang="zh-CN" sz="17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072961"/>
            <a:ext cx="4546600" cy="426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硬件实现的</a:t>
            </a:r>
            <a:r>
              <a:rPr lang="en-US" altLang="zh-CN" dirty="0"/>
              <a:t>I/O</a:t>
            </a:r>
            <a:r>
              <a:rPr lang="zh-CN" altLang="en-US" dirty="0"/>
              <a:t>虚拟化</a:t>
            </a:r>
            <a:r>
              <a:rPr lang="en-US" altLang="zh-CN" dirty="0"/>
              <a:t>——</a:t>
            </a:r>
            <a:r>
              <a:rPr lang="zh-CN" altLang="en-US" dirty="0"/>
              <a:t>设备直通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5" y="1685677"/>
            <a:ext cx="7768001" cy="447172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设备直通的优势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设备接口直接暴露给虚拟机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不发生或发生少量</a:t>
            </a:r>
            <a:r>
              <a:rPr lang="en-US" altLang="zh-CN" dirty="0"/>
              <a:t>VM-Exit 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性能接近裸机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设备直通需解决的问题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如何保证虚拟机的原生驱动能够直接通过真实的</a:t>
            </a:r>
            <a:r>
              <a:rPr lang="en-GB" altLang="zh-CN" dirty="0"/>
              <a:t>I/O</a:t>
            </a:r>
            <a:r>
              <a:rPr lang="zh-CN" altLang="en-US" dirty="0"/>
              <a:t>地址空间操作</a:t>
            </a:r>
            <a:r>
              <a:rPr lang="en-GB" altLang="zh-CN" dirty="0"/>
              <a:t>I/O</a:t>
            </a:r>
            <a:r>
              <a:rPr lang="zh-CN" altLang="en-US" dirty="0"/>
              <a:t>设备</a:t>
            </a:r>
            <a:r>
              <a:rPr lang="en-US" altLang="zh-CN" dirty="0"/>
              <a:t>?</a:t>
            </a:r>
          </a:p>
          <a:p>
            <a:pPr lvl="1">
              <a:lnSpc>
                <a:spcPct val="150000"/>
              </a:lnSpc>
            </a:pPr>
            <a:r>
              <a:rPr lang="en-US" altLang="zh-CN" dirty="0"/>
              <a:t>DMA</a:t>
            </a:r>
            <a:r>
              <a:rPr lang="zh-CN" altLang="en-US" dirty="0"/>
              <a:t>过程中如何控制外设访问到虚拟机所在的物理内存地址</a:t>
            </a:r>
            <a:r>
              <a:rPr lang="en-US" altLang="zh-CN" dirty="0"/>
              <a:t>?</a:t>
            </a:r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Intel</a:t>
            </a:r>
            <a:r>
              <a:rPr lang="zh-CN" altLang="en-US" dirty="0"/>
              <a:t> </a:t>
            </a:r>
            <a:r>
              <a:rPr lang="en-US" altLang="zh-CN" dirty="0"/>
              <a:t>VT-d——PIO</a:t>
            </a:r>
            <a:r>
              <a:rPr lang="zh-CN" altLang="en-US" dirty="0"/>
              <a:t>处理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5" y="1685677"/>
            <a:ext cx="7768001" cy="498749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I/O</a:t>
            </a:r>
            <a:r>
              <a:rPr lang="zh-CN" altLang="en-US" dirty="0"/>
              <a:t>位图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决定虚拟机是否可以直接访问某个端口 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VM-</a:t>
            </a:r>
            <a:r>
              <a:rPr lang="en-US" altLang="zh-CN" dirty="0" err="1"/>
              <a:t>Excution</a:t>
            </a:r>
            <a:r>
              <a:rPr lang="zh-CN" altLang="zh-CN" dirty="0"/>
              <a:t>控制域</a:t>
            </a:r>
            <a:r>
              <a:rPr lang="zh-CN" altLang="en-US" dirty="0"/>
              <a:t>，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I/O</a:t>
            </a:r>
            <a:r>
              <a:rPr lang="zh-CN" altLang="en-US" dirty="0"/>
              <a:t> </a:t>
            </a:r>
            <a:r>
              <a:rPr lang="en-US" altLang="zh-CN" dirty="0"/>
              <a:t>bitmaps</a:t>
            </a:r>
            <a:r>
              <a:rPr lang="zh-CN" altLang="en-US" dirty="0"/>
              <a:t>字段</a:t>
            </a:r>
            <a:r>
              <a:rPr lang="en-US" altLang="zh-CN" dirty="0"/>
              <a:t>=1</a:t>
            </a:r>
            <a:r>
              <a:rPr lang="zh-CN" altLang="en-US" dirty="0"/>
              <a:t>，启用</a:t>
            </a:r>
            <a:r>
              <a:rPr lang="en-US" altLang="zh-CN" dirty="0"/>
              <a:t>I/O</a:t>
            </a:r>
            <a:r>
              <a:rPr lang="zh-CN" altLang="en-US" dirty="0"/>
              <a:t>位图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VM-</a:t>
            </a:r>
            <a:r>
              <a:rPr lang="en-US" altLang="zh-CN" dirty="0" err="1"/>
              <a:t>Excution</a:t>
            </a:r>
            <a:r>
              <a:rPr lang="zh-CN" altLang="zh-CN" dirty="0"/>
              <a:t>控制域 </a:t>
            </a:r>
            <a:r>
              <a:rPr lang="en-US" altLang="zh-CN" dirty="0"/>
              <a:t>, I/O</a:t>
            </a:r>
            <a:r>
              <a:rPr lang="zh-CN" altLang="en-US" dirty="0"/>
              <a:t>位图地址字段 </a:t>
            </a:r>
            <a:r>
              <a:rPr lang="en-US" altLang="zh-CN" dirty="0"/>
              <a:t>-&gt;</a:t>
            </a:r>
            <a:r>
              <a:rPr lang="zh-CN" altLang="zh-CN" dirty="0"/>
              <a:t>两个大小为</a:t>
            </a:r>
            <a:r>
              <a:rPr lang="en-US" altLang="zh-CN" dirty="0"/>
              <a:t>4KB</a:t>
            </a:r>
            <a:r>
              <a:rPr lang="zh-CN" altLang="zh-CN" dirty="0"/>
              <a:t>的</a:t>
            </a:r>
            <a:r>
              <a:rPr lang="en-US" altLang="zh-CN" dirty="0"/>
              <a:t>I/O</a:t>
            </a:r>
            <a:r>
              <a:rPr lang="zh-CN" altLang="zh-CN" dirty="0"/>
              <a:t>位图 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端口在</a:t>
            </a:r>
            <a:r>
              <a:rPr lang="en-US" altLang="zh-CN" dirty="0"/>
              <a:t>I/O</a:t>
            </a:r>
            <a:r>
              <a:rPr lang="zh-CN" altLang="en-US" dirty="0"/>
              <a:t>位图中对应的位值为</a:t>
            </a:r>
            <a:r>
              <a:rPr lang="en-US" altLang="zh-CN" dirty="0"/>
              <a:t>0</a:t>
            </a:r>
            <a:r>
              <a:rPr lang="zh-CN" altLang="en-US" dirty="0"/>
              <a:t>，此时不会发生</a:t>
            </a:r>
            <a:r>
              <a:rPr lang="en-US" altLang="zh-CN" dirty="0"/>
              <a:t>VM-Exit</a:t>
            </a:r>
            <a:r>
              <a:rPr lang="zh-CN" altLang="en-US" dirty="0"/>
              <a:t>，客户机会直接访问该物理端口 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Hypervisor</a:t>
            </a:r>
            <a:r>
              <a:rPr lang="zh-CN" altLang="en-US" dirty="0"/>
              <a:t>同时支持虚拟设备和直通设备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端口映射表：防止两种设备端口产生冲突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端口在</a:t>
            </a:r>
            <a:r>
              <a:rPr lang="en-US" altLang="zh-CN" dirty="0"/>
              <a:t>I/O</a:t>
            </a:r>
            <a:r>
              <a:rPr lang="zh-CN" altLang="en-US" dirty="0"/>
              <a:t>位图中对应的位值为</a:t>
            </a:r>
            <a:r>
              <a:rPr lang="en-US" altLang="zh-CN" dirty="0"/>
              <a:t>1</a:t>
            </a:r>
            <a:r>
              <a:rPr lang="zh-CN" altLang="en-US" dirty="0"/>
              <a:t>，发生</a:t>
            </a:r>
            <a:r>
              <a:rPr lang="en-US" altLang="zh-CN" dirty="0"/>
              <a:t>VM-Exit</a:t>
            </a:r>
            <a:r>
              <a:rPr lang="zh-CN" altLang="en-US" dirty="0"/>
              <a:t>，</a:t>
            </a:r>
            <a:r>
              <a:rPr lang="en-US" altLang="zh-CN" dirty="0"/>
              <a:t> Hypervisor</a:t>
            </a:r>
            <a:r>
              <a:rPr lang="zh-CN" altLang="zh-CN" dirty="0"/>
              <a:t>会根据映射</a:t>
            </a:r>
            <a:r>
              <a:rPr lang="zh-CN" altLang="en-US" dirty="0"/>
              <a:t>关系</a:t>
            </a:r>
            <a:r>
              <a:rPr lang="zh-CN" altLang="zh-CN" dirty="0"/>
              <a:t>将访问请求发送给直通设备的</a:t>
            </a:r>
            <a:r>
              <a:rPr lang="en-US" altLang="zh-CN" dirty="0"/>
              <a:t>I/O</a:t>
            </a:r>
            <a:r>
              <a:rPr lang="zh-CN" altLang="zh-CN" dirty="0"/>
              <a:t>端口</a:t>
            </a:r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Intel</a:t>
            </a:r>
            <a:r>
              <a:rPr lang="zh-CN" altLang="en-US" dirty="0"/>
              <a:t> </a:t>
            </a:r>
            <a:r>
              <a:rPr lang="en-US" altLang="zh-CN" dirty="0"/>
              <a:t>VT-d——MMIO</a:t>
            </a:r>
            <a:r>
              <a:rPr lang="zh-CN" altLang="en-US" dirty="0"/>
              <a:t>处理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5" y="1685677"/>
            <a:ext cx="7768001" cy="498749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利用</a:t>
            </a:r>
            <a:r>
              <a:rPr lang="en-US" altLang="zh-CN" dirty="0"/>
              <a:t>Intel-VT</a:t>
            </a:r>
            <a:r>
              <a:rPr lang="zh-CN" altLang="en-US" dirty="0"/>
              <a:t>提供的内存虚拟化支持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EPT Misconfiguration</a:t>
            </a:r>
            <a:r>
              <a:rPr lang="zh-CN" altLang="en-US" dirty="0"/>
              <a:t>和</a:t>
            </a:r>
            <a:r>
              <a:rPr lang="en-US" altLang="zh-CN" dirty="0"/>
              <a:t>EPT Violation-&gt;</a:t>
            </a:r>
            <a:r>
              <a:rPr lang="zh-CN" altLang="en-US" dirty="0"/>
              <a:t> </a:t>
            </a:r>
            <a:r>
              <a:rPr lang="en-US" altLang="zh-CN" dirty="0"/>
              <a:t>VM-Exit</a:t>
            </a:r>
          </a:p>
          <a:p>
            <a:pPr lvl="1">
              <a:lnSpc>
                <a:spcPct val="150000"/>
              </a:lnSpc>
            </a:pPr>
            <a:r>
              <a:rPr lang="en-US" altLang="zh-CN" dirty="0"/>
              <a:t>Hypervisor</a:t>
            </a:r>
            <a:r>
              <a:rPr lang="zh-CN" altLang="en-US" dirty="0"/>
              <a:t>在</a:t>
            </a:r>
            <a:r>
              <a:rPr lang="en-US" altLang="zh-CN" dirty="0"/>
              <a:t>EPT</a:t>
            </a:r>
            <a:r>
              <a:rPr lang="zh-CN" altLang="en-US" dirty="0"/>
              <a:t>建立虚拟</a:t>
            </a:r>
            <a:r>
              <a:rPr lang="en-US" altLang="zh-CN" dirty="0"/>
              <a:t>MMIO</a:t>
            </a:r>
            <a:r>
              <a:rPr lang="zh-CN" altLang="en-US" dirty="0"/>
              <a:t>与物理</a:t>
            </a:r>
            <a:r>
              <a:rPr lang="en-US" altLang="zh-CN" dirty="0"/>
              <a:t>MMIO</a:t>
            </a:r>
            <a:r>
              <a:rPr lang="zh-CN" altLang="en-US" dirty="0"/>
              <a:t>映射页表项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再次访问，不产生</a:t>
            </a:r>
            <a:r>
              <a:rPr lang="en-US" altLang="zh-CN" dirty="0"/>
              <a:t>VM-Exit</a:t>
            </a:r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2743" y="3731278"/>
            <a:ext cx="4910358" cy="27214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Intel</a:t>
            </a:r>
            <a:r>
              <a:rPr lang="zh-CN" altLang="en-US" dirty="0"/>
              <a:t> </a:t>
            </a:r>
            <a:r>
              <a:rPr lang="en-US" altLang="zh-CN" dirty="0"/>
              <a:t>VT-d——DMA</a:t>
            </a:r>
            <a:r>
              <a:rPr lang="zh-CN" altLang="en-US" dirty="0"/>
              <a:t>重映射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6" y="1685677"/>
            <a:ext cx="4654473" cy="498749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为什么需要</a:t>
            </a:r>
            <a:r>
              <a:rPr lang="en-US" altLang="zh-CN" dirty="0"/>
              <a:t>DMA</a:t>
            </a:r>
            <a:r>
              <a:rPr lang="zh-CN" altLang="en-US" dirty="0"/>
              <a:t>重映射？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VM</a:t>
            </a:r>
            <a:r>
              <a:rPr lang="zh-CN" altLang="en-US" dirty="0"/>
              <a:t>驱动使用的</a:t>
            </a:r>
            <a:r>
              <a:rPr lang="en-US" altLang="zh-CN" dirty="0"/>
              <a:t>DMA</a:t>
            </a:r>
            <a:r>
              <a:rPr lang="zh-CN" altLang="en-US" dirty="0"/>
              <a:t>地址为</a:t>
            </a:r>
            <a:r>
              <a:rPr lang="en-US" altLang="zh-CN" dirty="0"/>
              <a:t>GPA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硬件操作，</a:t>
            </a:r>
            <a:r>
              <a:rPr lang="en-US" altLang="zh-CN" dirty="0"/>
              <a:t>hypervisor</a:t>
            </a:r>
            <a:r>
              <a:rPr lang="zh-CN" altLang="en-US" dirty="0"/>
              <a:t>无法帮助</a:t>
            </a:r>
            <a:r>
              <a:rPr lang="en-US" altLang="zh-CN" dirty="0"/>
              <a:t>VM</a:t>
            </a:r>
            <a:r>
              <a:rPr lang="zh-CN" altLang="en-US" dirty="0"/>
              <a:t>完成地址转换</a:t>
            </a:r>
            <a:r>
              <a:rPr lang="en-US" altLang="zh-CN" dirty="0"/>
              <a:t>-&gt;</a:t>
            </a:r>
            <a:r>
              <a:rPr lang="zh-CN" altLang="en-US" dirty="0"/>
              <a:t>引入硬件支持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DMA</a:t>
            </a:r>
            <a:r>
              <a:rPr lang="zh-CN" altLang="en-US" dirty="0"/>
              <a:t>重映射硬件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位于</a:t>
            </a:r>
            <a:r>
              <a:rPr lang="en-US" altLang="zh-CN" dirty="0"/>
              <a:t>PCI</a:t>
            </a:r>
            <a:r>
              <a:rPr lang="zh-CN" altLang="en-US" dirty="0"/>
              <a:t>总线根部的北桥芯片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I/O</a:t>
            </a:r>
            <a:r>
              <a:rPr lang="zh-CN" altLang="en-US" dirty="0"/>
              <a:t>页表，记录</a:t>
            </a:r>
            <a:r>
              <a:rPr lang="en-US" altLang="zh-CN" dirty="0"/>
              <a:t>DMA</a:t>
            </a:r>
            <a:r>
              <a:rPr lang="zh-CN" altLang="en-US" dirty="0"/>
              <a:t>地址映射关系，由</a:t>
            </a:r>
            <a:r>
              <a:rPr lang="en-US" altLang="zh-CN" dirty="0"/>
              <a:t>hypervisor</a:t>
            </a:r>
            <a:r>
              <a:rPr lang="zh-CN" altLang="en-US" dirty="0"/>
              <a:t>建立和维护</a:t>
            </a:r>
            <a:endParaRPr lang="en-US" altLang="zh-CN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499" y="1901623"/>
            <a:ext cx="2984500" cy="334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两种</a:t>
            </a:r>
            <a:r>
              <a:rPr lang="en-US" altLang="zh-CN" dirty="0"/>
              <a:t>DMA</a:t>
            </a:r>
            <a:r>
              <a:rPr lang="zh-CN" altLang="en-US" dirty="0"/>
              <a:t>请求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6" y="1685677"/>
            <a:ext cx="8372161" cy="4987497"/>
          </a:xfrm>
        </p:spPr>
        <p:txBody>
          <a:bodyPr>
            <a:normAutofit/>
          </a:bodyPr>
          <a:lstStyle/>
          <a:p>
            <a:pPr lvl="0"/>
            <a:r>
              <a:rPr lang="zh-CN" altLang="zh-CN" dirty="0"/>
              <a:t>不带</a:t>
            </a:r>
            <a:r>
              <a:rPr lang="en-US" altLang="zh-CN" dirty="0"/>
              <a:t>PASID</a:t>
            </a:r>
            <a:r>
              <a:rPr lang="zh-CN" altLang="zh-CN" dirty="0"/>
              <a:t>的请求：</a:t>
            </a:r>
            <a:endParaRPr lang="en-US" altLang="zh-CN" dirty="0"/>
          </a:p>
          <a:p>
            <a:pPr lvl="1"/>
            <a:r>
              <a:rPr lang="en-US" altLang="zh-CN" dirty="0"/>
              <a:t>DMA</a:t>
            </a:r>
            <a:r>
              <a:rPr lang="zh-CN" altLang="zh-CN" dirty="0"/>
              <a:t>地址一般是</a:t>
            </a:r>
            <a:r>
              <a:rPr lang="en-US" altLang="zh-CN" dirty="0"/>
              <a:t>GPA</a:t>
            </a:r>
            <a:r>
              <a:rPr lang="zh-CN" altLang="zh-CN" dirty="0"/>
              <a:t>和</a:t>
            </a:r>
            <a:r>
              <a:rPr lang="en-US" altLang="zh-CN" dirty="0"/>
              <a:t>IOVA</a:t>
            </a:r>
          </a:p>
          <a:p>
            <a:pPr lvl="1"/>
            <a:r>
              <a:rPr lang="zh-CN" altLang="zh-CN" dirty="0"/>
              <a:t>表明该请求的类型（读、写或原子操作）</a:t>
            </a:r>
            <a:endParaRPr lang="en-US" altLang="zh-CN" dirty="0"/>
          </a:p>
          <a:p>
            <a:pPr lvl="1"/>
            <a:r>
              <a:rPr lang="en-US" altLang="zh-CN" dirty="0"/>
              <a:t>DMA</a:t>
            </a:r>
            <a:r>
              <a:rPr lang="zh-CN" altLang="zh-CN" dirty="0"/>
              <a:t>目标的地址、大小和发起请求的源设备的</a:t>
            </a:r>
            <a:r>
              <a:rPr lang="en-US" altLang="zh-CN" dirty="0"/>
              <a:t>ID</a:t>
            </a:r>
            <a:r>
              <a:rPr lang="zh-CN" altLang="zh-CN" dirty="0"/>
              <a:t>等信息</a:t>
            </a:r>
          </a:p>
          <a:p>
            <a:pPr lvl="0"/>
            <a:r>
              <a:rPr lang="zh-CN" altLang="zh-CN" dirty="0"/>
              <a:t>带有</a:t>
            </a:r>
            <a:r>
              <a:rPr lang="en-US" altLang="zh-CN" dirty="0"/>
              <a:t>PASID</a:t>
            </a:r>
            <a:r>
              <a:rPr lang="zh-CN" altLang="zh-CN" dirty="0"/>
              <a:t>的请求：</a:t>
            </a:r>
            <a:endParaRPr lang="en-US" altLang="zh-CN" dirty="0"/>
          </a:p>
          <a:p>
            <a:pPr lvl="1"/>
            <a:r>
              <a:rPr lang="en-US" altLang="zh-CN" dirty="0"/>
              <a:t>DMA</a:t>
            </a:r>
            <a:r>
              <a:rPr lang="zh-CN" altLang="zh-CN" dirty="0"/>
              <a:t>地址一般是</a:t>
            </a:r>
            <a:r>
              <a:rPr lang="en-US" altLang="zh-CN" dirty="0"/>
              <a:t>GVA</a:t>
            </a:r>
            <a:r>
              <a:rPr lang="zh-CN" altLang="zh-CN" dirty="0"/>
              <a:t>和</a:t>
            </a:r>
            <a:r>
              <a:rPr lang="en-US" altLang="zh-CN" dirty="0"/>
              <a:t>HVA</a:t>
            </a:r>
          </a:p>
          <a:p>
            <a:pPr lvl="1"/>
            <a:r>
              <a:rPr lang="zh-CN" altLang="zh-CN" dirty="0"/>
              <a:t>只有具有</a:t>
            </a:r>
            <a:r>
              <a:rPr lang="en-US" altLang="zh-CN" dirty="0"/>
              <a:t>Virtual Address Capability</a:t>
            </a:r>
            <a:r>
              <a:rPr lang="zh-CN" altLang="zh-CN" dirty="0"/>
              <a:t>的</a:t>
            </a:r>
            <a:r>
              <a:rPr lang="en-US" altLang="zh-CN" dirty="0"/>
              <a:t>PCI</a:t>
            </a:r>
            <a:r>
              <a:rPr lang="zh-CN" altLang="zh-CN" dirty="0"/>
              <a:t>设备才能发出这类请求</a:t>
            </a:r>
            <a:endParaRPr lang="en-US" altLang="zh-CN" dirty="0"/>
          </a:p>
          <a:p>
            <a:pPr lvl="1"/>
            <a:r>
              <a:rPr lang="zh-CN" altLang="zh-CN" dirty="0"/>
              <a:t>表明该请求的类型（读、写或原子操作）</a:t>
            </a:r>
            <a:endParaRPr lang="en-US" altLang="zh-CN" dirty="0"/>
          </a:p>
          <a:p>
            <a:pPr lvl="1"/>
            <a:r>
              <a:rPr lang="en-US" altLang="zh-CN" dirty="0"/>
              <a:t>DMA</a:t>
            </a:r>
            <a:r>
              <a:rPr lang="zh-CN" altLang="zh-CN" dirty="0"/>
              <a:t>目标的地址、大小和发起请求的源设备的</a:t>
            </a:r>
            <a:r>
              <a:rPr lang="en-US" altLang="zh-CN" dirty="0"/>
              <a:t>ID</a:t>
            </a:r>
            <a:r>
              <a:rPr lang="zh-CN" altLang="zh-CN" dirty="0"/>
              <a:t>等信息</a:t>
            </a:r>
            <a:endParaRPr lang="en-US" altLang="zh-CN" dirty="0"/>
          </a:p>
          <a:p>
            <a:pPr lvl="1"/>
            <a:r>
              <a:rPr lang="zh-CN" altLang="zh-CN" dirty="0"/>
              <a:t>定位进程地址空间的</a:t>
            </a:r>
            <a:r>
              <a:rPr lang="en-US" altLang="zh-CN" dirty="0"/>
              <a:t>PASID</a:t>
            </a:r>
            <a:endParaRPr lang="zh-CN" altLang="zh-CN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VT-d</a:t>
            </a:r>
            <a:r>
              <a:rPr lang="zh-CN" altLang="en-US" dirty="0"/>
              <a:t>两种地址翻译模式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6" y="1685677"/>
            <a:ext cx="8372161" cy="4987497"/>
          </a:xfrm>
        </p:spPr>
        <p:txBody>
          <a:bodyPr>
            <a:normAutofit/>
          </a:bodyPr>
          <a:lstStyle/>
          <a:p>
            <a:pPr lvl="0"/>
            <a:r>
              <a:rPr lang="en-US" altLang="zh-CN" dirty="0"/>
              <a:t>Legacy</a:t>
            </a:r>
            <a:r>
              <a:rPr lang="zh-CN" altLang="en-US" dirty="0"/>
              <a:t>模式</a:t>
            </a:r>
            <a:endParaRPr lang="en-US" altLang="zh-CN" dirty="0"/>
          </a:p>
          <a:p>
            <a:pPr lvl="1"/>
            <a:r>
              <a:rPr lang="zh-CN" altLang="en-US" dirty="0"/>
              <a:t>仅支持不带</a:t>
            </a:r>
            <a:r>
              <a:rPr lang="en-US" altLang="zh-CN" dirty="0"/>
              <a:t>PASID</a:t>
            </a:r>
            <a:r>
              <a:rPr lang="zh-CN" altLang="en-US" dirty="0"/>
              <a:t>的</a:t>
            </a:r>
            <a:r>
              <a:rPr lang="en-US" altLang="zh-CN" dirty="0"/>
              <a:t>DMA</a:t>
            </a:r>
            <a:r>
              <a:rPr lang="zh-CN" altLang="en-US" dirty="0"/>
              <a:t>请求</a:t>
            </a:r>
            <a:endParaRPr lang="en-US" altLang="zh-CN" dirty="0"/>
          </a:p>
          <a:p>
            <a:pPr lvl="1"/>
            <a:r>
              <a:rPr lang="zh-CN" altLang="en-US" dirty="0"/>
              <a:t>仅支持第二级地址转换，</a:t>
            </a:r>
            <a:r>
              <a:rPr lang="en-US" altLang="zh-CN" dirty="0"/>
              <a:t>GPA-&gt;HPA</a:t>
            </a:r>
          </a:p>
          <a:p>
            <a:r>
              <a:rPr lang="en-US" altLang="zh-CN" dirty="0"/>
              <a:t>Scalable</a:t>
            </a:r>
            <a:r>
              <a:rPr lang="zh-CN" altLang="en-US" dirty="0"/>
              <a:t>模式</a:t>
            </a:r>
            <a:endParaRPr lang="en-US" altLang="zh-CN" dirty="0"/>
          </a:p>
          <a:p>
            <a:pPr lvl="1"/>
            <a:r>
              <a:rPr lang="zh-CN" altLang="en-US" dirty="0"/>
              <a:t>同时支持不带</a:t>
            </a:r>
            <a:r>
              <a:rPr lang="en-US" altLang="zh-CN" dirty="0"/>
              <a:t>PASID</a:t>
            </a:r>
            <a:r>
              <a:rPr lang="zh-CN" altLang="en-US" dirty="0"/>
              <a:t>和带有</a:t>
            </a:r>
            <a:r>
              <a:rPr lang="en-US" altLang="zh-CN" dirty="0"/>
              <a:t>PASID</a:t>
            </a:r>
            <a:r>
              <a:rPr lang="zh-CN" altLang="en-US" dirty="0"/>
              <a:t>的</a:t>
            </a:r>
            <a:r>
              <a:rPr lang="en-US" altLang="zh-CN" dirty="0"/>
              <a:t>DMA</a:t>
            </a:r>
            <a:r>
              <a:rPr lang="zh-CN" altLang="en-US" dirty="0"/>
              <a:t>请求</a:t>
            </a:r>
            <a:endParaRPr lang="en-US" altLang="zh-CN" dirty="0"/>
          </a:p>
          <a:p>
            <a:pPr lvl="1"/>
            <a:r>
              <a:rPr lang="zh-CN" altLang="en-US" dirty="0"/>
              <a:t>将不带</a:t>
            </a:r>
            <a:r>
              <a:rPr lang="en-GB" altLang="zh-CN" dirty="0"/>
              <a:t>PASID</a:t>
            </a:r>
            <a:r>
              <a:rPr lang="zh-CN" altLang="en-US" dirty="0"/>
              <a:t>的请求转换为带</a:t>
            </a:r>
            <a:r>
              <a:rPr lang="en-GB" altLang="zh-CN" dirty="0"/>
              <a:t>PASID</a:t>
            </a:r>
            <a:r>
              <a:rPr lang="zh-CN" altLang="en-US" dirty="0"/>
              <a:t>的请求</a:t>
            </a:r>
            <a:endParaRPr lang="en-US" altLang="zh-CN" dirty="0"/>
          </a:p>
          <a:p>
            <a:pPr lvl="1"/>
            <a:r>
              <a:rPr lang="zh-CN" altLang="en-US" dirty="0"/>
              <a:t>同时支持两级地址转换，</a:t>
            </a:r>
            <a:r>
              <a:rPr lang="en-US" altLang="zh-CN" dirty="0"/>
              <a:t>GVA-&gt;GPA</a:t>
            </a:r>
            <a:r>
              <a:rPr lang="zh-CN" altLang="en-US" dirty="0"/>
              <a:t>，</a:t>
            </a:r>
            <a:r>
              <a:rPr lang="en-US" altLang="zh-CN" dirty="0"/>
              <a:t>GPA-&gt;HPA</a:t>
            </a:r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Legacy</a:t>
            </a:r>
            <a:r>
              <a:rPr lang="zh-CN" altLang="en-US" dirty="0"/>
              <a:t>模式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7" y="1685677"/>
            <a:ext cx="3293275" cy="4987497"/>
          </a:xfrm>
        </p:spPr>
        <p:txBody>
          <a:bodyPr>
            <a:normAutofit/>
          </a:bodyPr>
          <a:lstStyle/>
          <a:p>
            <a:pPr lvl="0"/>
            <a:r>
              <a:rPr lang="zh-CN" altLang="zh-CN" dirty="0"/>
              <a:t>根条目表</a:t>
            </a:r>
            <a:endParaRPr lang="en-US" altLang="zh-CN" dirty="0"/>
          </a:p>
          <a:p>
            <a:pPr lvl="1"/>
            <a:r>
              <a:rPr lang="en-US" altLang="zh-CN" dirty="0"/>
              <a:t>4KB</a:t>
            </a:r>
            <a:r>
              <a:rPr lang="zh-CN" altLang="en-US" dirty="0"/>
              <a:t>，</a:t>
            </a:r>
            <a:r>
              <a:rPr lang="en-US" altLang="zh-CN" dirty="0"/>
              <a:t>256</a:t>
            </a:r>
            <a:r>
              <a:rPr lang="zh-CN" altLang="en-US" dirty="0"/>
              <a:t>个根条目，对应</a:t>
            </a:r>
            <a:r>
              <a:rPr lang="en-US" altLang="zh-CN" dirty="0"/>
              <a:t>256</a:t>
            </a:r>
            <a:r>
              <a:rPr lang="zh-CN" altLang="en-US" dirty="0"/>
              <a:t>条</a:t>
            </a:r>
            <a:r>
              <a:rPr lang="en-US" altLang="zh-CN" dirty="0"/>
              <a:t>PCI</a:t>
            </a:r>
            <a:r>
              <a:rPr lang="zh-CN" altLang="en-US" dirty="0"/>
              <a:t>总线</a:t>
            </a:r>
            <a:endParaRPr lang="en-US" altLang="zh-CN" dirty="0"/>
          </a:p>
          <a:p>
            <a:pPr lvl="1"/>
            <a:r>
              <a:rPr lang="zh-CN" altLang="en-US" dirty="0"/>
              <a:t>根条目中包含一个上下文条目表的指针 </a:t>
            </a:r>
            <a:endParaRPr lang="en-US" altLang="zh-CN" dirty="0"/>
          </a:p>
          <a:p>
            <a:r>
              <a:rPr lang="zh-CN" altLang="en-US" dirty="0"/>
              <a:t>上下文条目表</a:t>
            </a:r>
            <a:endParaRPr lang="en-US" altLang="zh-CN" dirty="0"/>
          </a:p>
          <a:p>
            <a:pPr lvl="1"/>
            <a:r>
              <a:rPr lang="zh-CN" altLang="en-US" dirty="0"/>
              <a:t>使用设备号和功能号进行索引</a:t>
            </a:r>
            <a:endParaRPr lang="en-US" altLang="zh-CN" dirty="0"/>
          </a:p>
          <a:p>
            <a:pPr lvl="1"/>
            <a:r>
              <a:rPr lang="zh-CN" altLang="en-US" dirty="0"/>
              <a:t>第二级转换页表的基地址 </a:t>
            </a:r>
            <a:endParaRPr lang="en-US" altLang="zh-CN" dirty="0"/>
          </a:p>
          <a:p>
            <a:pPr lvl="1"/>
            <a:r>
              <a:rPr lang="zh-CN" altLang="en-US" dirty="0"/>
              <a:t>同一虚拟机的直通设备对应同一个第二阶段页表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5967" y="1669238"/>
            <a:ext cx="5283200" cy="373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Scalable</a:t>
            </a:r>
            <a:r>
              <a:rPr lang="zh-CN" altLang="en-US" dirty="0"/>
              <a:t>模式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4" y="4228289"/>
            <a:ext cx="8234926" cy="2568101"/>
          </a:xfrm>
        </p:spPr>
        <p:txBody>
          <a:bodyPr>
            <a:normAutofit fontScale="55000" lnSpcReduction="20000"/>
          </a:bodyPr>
          <a:lstStyle/>
          <a:p>
            <a:pPr lvl="0"/>
            <a:r>
              <a:rPr lang="zh-CN" altLang="en-US" dirty="0"/>
              <a:t>可扩展模式</a:t>
            </a:r>
            <a:r>
              <a:rPr lang="zh-CN" altLang="zh-CN" dirty="0"/>
              <a:t>根条目表</a:t>
            </a:r>
            <a:endParaRPr lang="en-US" altLang="zh-CN" dirty="0"/>
          </a:p>
          <a:p>
            <a:pPr lvl="1"/>
            <a:r>
              <a:rPr lang="en-US" altLang="zh-CN" dirty="0"/>
              <a:t>4KB</a:t>
            </a:r>
            <a:r>
              <a:rPr lang="zh-CN" altLang="en-US" dirty="0"/>
              <a:t>，</a:t>
            </a:r>
            <a:r>
              <a:rPr lang="en-US" altLang="zh-CN" dirty="0"/>
              <a:t>256</a:t>
            </a:r>
            <a:r>
              <a:rPr lang="zh-CN" altLang="en-US" dirty="0"/>
              <a:t>个根条目，对应</a:t>
            </a:r>
            <a:r>
              <a:rPr lang="en-US" altLang="zh-CN" dirty="0"/>
              <a:t>256</a:t>
            </a:r>
            <a:r>
              <a:rPr lang="zh-CN" altLang="en-US" dirty="0"/>
              <a:t>条</a:t>
            </a:r>
            <a:r>
              <a:rPr lang="en-US" altLang="zh-CN" dirty="0"/>
              <a:t>PCI</a:t>
            </a:r>
            <a:r>
              <a:rPr lang="zh-CN" altLang="en-US" dirty="0"/>
              <a:t>总线</a:t>
            </a:r>
            <a:endParaRPr lang="en-US" altLang="zh-CN" dirty="0"/>
          </a:p>
          <a:p>
            <a:pPr lvl="1"/>
            <a:r>
              <a:rPr lang="zh-CN" altLang="en-US" dirty="0"/>
              <a:t>根条目中包含两个上下文条目表的指针（上半部和下半部）</a:t>
            </a:r>
            <a:endParaRPr lang="en-US" altLang="zh-CN" dirty="0"/>
          </a:p>
          <a:p>
            <a:r>
              <a:rPr lang="zh-CN" altLang="en-US" dirty="0"/>
              <a:t>上下文条目表</a:t>
            </a:r>
            <a:endParaRPr lang="en-US" altLang="zh-CN" dirty="0"/>
          </a:p>
          <a:p>
            <a:pPr lvl="1"/>
            <a:r>
              <a:rPr lang="zh-CN" altLang="en-US" dirty="0"/>
              <a:t>使用设备号和功能号索引，包含</a:t>
            </a:r>
            <a:r>
              <a:rPr lang="en-US" altLang="zh-CN" dirty="0"/>
              <a:t>PASID</a:t>
            </a:r>
          </a:p>
          <a:p>
            <a:r>
              <a:rPr lang="en-US" altLang="zh-CN" dirty="0"/>
              <a:t>PASID</a:t>
            </a:r>
            <a:r>
              <a:rPr lang="zh-CN" altLang="en-US" dirty="0"/>
              <a:t>目录</a:t>
            </a:r>
            <a:endParaRPr lang="en-US" altLang="zh-CN" dirty="0"/>
          </a:p>
          <a:p>
            <a:pPr lvl="1"/>
            <a:r>
              <a:rPr lang="zh-CN" altLang="en-US" dirty="0"/>
              <a:t>使用</a:t>
            </a:r>
            <a:r>
              <a:rPr lang="en-US" altLang="zh-CN" dirty="0"/>
              <a:t>PASID[19:6]</a:t>
            </a:r>
            <a:r>
              <a:rPr lang="zh-CN" altLang="en-US" dirty="0"/>
              <a:t>进行索引，包含</a:t>
            </a:r>
            <a:r>
              <a:rPr lang="en-US" altLang="zh-CN" dirty="0"/>
              <a:t>PASID</a:t>
            </a:r>
            <a:r>
              <a:rPr lang="zh-CN" altLang="en-US" dirty="0"/>
              <a:t>表地址指针</a:t>
            </a:r>
            <a:endParaRPr lang="en-US" altLang="zh-CN" dirty="0"/>
          </a:p>
          <a:p>
            <a:r>
              <a:rPr lang="en-US" altLang="zh-CN" dirty="0"/>
              <a:t>PASID </a:t>
            </a:r>
            <a:r>
              <a:rPr lang="zh-CN" altLang="en-US" dirty="0"/>
              <a:t>表</a:t>
            </a:r>
            <a:endParaRPr lang="en-US" altLang="zh-CN" dirty="0"/>
          </a:p>
          <a:p>
            <a:pPr lvl="1"/>
            <a:r>
              <a:rPr lang="zh-CN" altLang="en-US" dirty="0"/>
              <a:t>使用</a:t>
            </a:r>
            <a:r>
              <a:rPr lang="en-US" altLang="zh-CN" dirty="0"/>
              <a:t>PASID[5:0]</a:t>
            </a:r>
            <a:r>
              <a:rPr lang="zh-CN" altLang="en-US" dirty="0"/>
              <a:t>进行索引，包含第一级和第二级转换页表的指针</a:t>
            </a:r>
            <a:endParaRPr lang="en-US" altLang="zh-CN" dirty="0"/>
          </a:p>
          <a:p>
            <a:pPr lvl="1"/>
            <a:r>
              <a:rPr lang="en-US" altLang="zh-CN" dirty="0"/>
              <a:t>PGTT</a:t>
            </a:r>
            <a:r>
              <a:rPr lang="zh-CN" altLang="en-US" dirty="0"/>
              <a:t>字段</a:t>
            </a:r>
            <a:r>
              <a:rPr lang="en-US" altLang="zh-CN" dirty="0"/>
              <a:t>=001</a:t>
            </a:r>
            <a:r>
              <a:rPr lang="zh-CN" altLang="en-US" dirty="0"/>
              <a:t>代表只进行第一阶段地址转换，</a:t>
            </a:r>
            <a:r>
              <a:rPr lang="en-US" altLang="zh-CN" dirty="0"/>
              <a:t>010</a:t>
            </a:r>
            <a:r>
              <a:rPr lang="zh-CN" altLang="en-US" dirty="0"/>
              <a:t>代表只进行第二阶段地址转换，</a:t>
            </a:r>
            <a:r>
              <a:rPr lang="en-US" altLang="zh-CN" dirty="0"/>
              <a:t>011</a:t>
            </a:r>
            <a:r>
              <a:rPr lang="zh-CN" altLang="en-US" dirty="0"/>
              <a:t>代表需要执行嵌套转换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860" y="1641681"/>
            <a:ext cx="5583061" cy="2435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VFIO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4" y="1789889"/>
            <a:ext cx="8234926" cy="4786008"/>
          </a:xfrm>
        </p:spPr>
        <p:txBody>
          <a:bodyPr>
            <a:normAutofit/>
          </a:bodyPr>
          <a:lstStyle/>
          <a:p>
            <a:pPr lvl="0"/>
            <a:r>
              <a:rPr lang="zh-CN" altLang="en-US" dirty="0"/>
              <a:t>用户态驱动（</a:t>
            </a:r>
            <a:r>
              <a:rPr lang="en-US" altLang="zh-CN" dirty="0"/>
              <a:t>UIO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绕开开源协议</a:t>
            </a:r>
            <a:endParaRPr lang="en-US" altLang="zh-CN" dirty="0"/>
          </a:p>
          <a:p>
            <a:pPr lvl="1"/>
            <a:r>
              <a:rPr lang="zh-CN" altLang="en-US" dirty="0"/>
              <a:t>开发工作量少，易于调试，易于集成到特定应用（</a:t>
            </a:r>
            <a:r>
              <a:rPr lang="en-US" altLang="zh-CN" dirty="0"/>
              <a:t>DPDK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缺点：无法动态申请</a:t>
            </a:r>
            <a:r>
              <a:rPr lang="en-US" altLang="zh-CN" dirty="0"/>
              <a:t>DMA</a:t>
            </a:r>
            <a:r>
              <a:rPr lang="zh-CN" altLang="en-US" dirty="0"/>
              <a:t>区域</a:t>
            </a:r>
            <a:endParaRPr lang="en-US" altLang="zh-CN" dirty="0"/>
          </a:p>
          <a:p>
            <a:r>
              <a:rPr lang="en-US" altLang="zh-CN" dirty="0"/>
              <a:t>VFIO</a:t>
            </a:r>
          </a:p>
          <a:p>
            <a:pPr lvl="1"/>
            <a:r>
              <a:rPr lang="zh-CN" altLang="zh-CN" dirty="0"/>
              <a:t>基于</a:t>
            </a:r>
            <a:r>
              <a:rPr lang="en-US" altLang="zh-CN" dirty="0"/>
              <a:t>IOMMU</a:t>
            </a:r>
            <a:r>
              <a:rPr lang="zh-CN" altLang="zh-CN" dirty="0"/>
              <a:t>的一套</a:t>
            </a:r>
            <a:r>
              <a:rPr lang="zh-CN" altLang="en-US" dirty="0"/>
              <a:t>软件</a:t>
            </a:r>
            <a:r>
              <a:rPr lang="zh-CN" altLang="zh-CN" dirty="0"/>
              <a:t>框架</a:t>
            </a:r>
            <a:r>
              <a:rPr lang="zh-CN" altLang="en-US" dirty="0"/>
              <a:t>，用于开发用户态驱动</a:t>
            </a:r>
            <a:endParaRPr lang="en-US" altLang="zh-CN" dirty="0"/>
          </a:p>
          <a:p>
            <a:pPr lvl="1"/>
            <a:r>
              <a:rPr lang="en-US" altLang="zh-CN" dirty="0"/>
              <a:t>VFIO</a:t>
            </a:r>
            <a:r>
              <a:rPr lang="zh-CN" altLang="en-US" dirty="0"/>
              <a:t>模块文件接口 </a:t>
            </a:r>
            <a:r>
              <a:rPr lang="en-US" altLang="zh-CN" dirty="0"/>
              <a:t>/dev/</a:t>
            </a:r>
            <a:r>
              <a:rPr lang="en-US" altLang="zh-CN" dirty="0" err="1"/>
              <a:t>vfio</a:t>
            </a:r>
            <a:r>
              <a:rPr lang="en-US" altLang="zh-CN" dirty="0"/>
              <a:t>/$Group</a:t>
            </a:r>
            <a:r>
              <a:rPr lang="zh-CN" altLang="zh-CN" dirty="0"/>
              <a:t> </a:t>
            </a:r>
            <a:endParaRPr lang="en-US" altLang="zh-CN" dirty="0"/>
          </a:p>
          <a:p>
            <a:pPr lvl="1"/>
            <a:r>
              <a:rPr lang="zh-CN" altLang="en-US" dirty="0"/>
              <a:t>一组</a:t>
            </a:r>
            <a:r>
              <a:rPr lang="en-US" altLang="zh-CN" dirty="0"/>
              <a:t>IOCTL</a:t>
            </a:r>
          </a:p>
          <a:p>
            <a:pPr lvl="2"/>
            <a:r>
              <a:rPr lang="zh-CN" altLang="en-US" dirty="0"/>
              <a:t>配置</a:t>
            </a:r>
            <a:r>
              <a:rPr lang="en-US" altLang="zh-CN" dirty="0"/>
              <a:t>IOMMU</a:t>
            </a:r>
            <a:r>
              <a:rPr lang="zh-CN" altLang="en-US" dirty="0"/>
              <a:t>，将</a:t>
            </a:r>
            <a:r>
              <a:rPr lang="en-US" altLang="zh-CN" dirty="0"/>
              <a:t>DMA</a:t>
            </a:r>
            <a:r>
              <a:rPr lang="zh-CN" altLang="en-US" dirty="0"/>
              <a:t>地址映射到进程地址空间</a:t>
            </a:r>
            <a:endParaRPr lang="en-US" altLang="zh-CN" dirty="0"/>
          </a:p>
          <a:p>
            <a:pPr lvl="2"/>
            <a:r>
              <a:rPr lang="zh-CN" altLang="en-US" dirty="0"/>
              <a:t>注册中断处理函数</a:t>
            </a:r>
            <a:endParaRPr lang="en-US" altLang="zh-CN" dirty="0"/>
          </a:p>
          <a:p>
            <a:pPr lvl="2"/>
            <a:r>
              <a:rPr lang="en-US" altLang="zh-CN" dirty="0"/>
              <a:t>……</a:t>
            </a:r>
          </a:p>
          <a:p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solidFill>
                <a:srgbClr val="C915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841535" y="1303550"/>
            <a:ext cx="843427" cy="443226"/>
            <a:chOff x="666810" y="2586037"/>
            <a:chExt cx="468000" cy="245937"/>
          </a:xfrm>
        </p:grpSpPr>
        <p:sp>
          <p:nvSpPr>
            <p:cNvPr id="4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5" name="文本框 4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915073" y="1274734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概述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841535" y="2223523"/>
            <a:ext cx="843427" cy="443226"/>
            <a:chOff x="666810" y="2586037"/>
            <a:chExt cx="468000" cy="245937"/>
          </a:xfrm>
        </p:grpSpPr>
        <p:sp>
          <p:nvSpPr>
            <p:cNvPr id="1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4" name="文本框 1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2915073" y="2194707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虚拟化实现方式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1841535" y="3143496"/>
            <a:ext cx="843427" cy="443226"/>
            <a:chOff x="666810" y="2586037"/>
            <a:chExt cx="468000" cy="245937"/>
          </a:xfrm>
        </p:grpSpPr>
        <p:sp>
          <p:nvSpPr>
            <p:cNvPr id="18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9" name="文本框 18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915073" y="3114680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QEMU/KVM I/O</a:t>
            </a:r>
            <a:r>
              <a:rPr lang="zh-CN" altLang="en-US" sz="2400" dirty="0"/>
              <a:t>虚拟化实现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1841535" y="4063469"/>
            <a:ext cx="843427" cy="443226"/>
            <a:chOff x="666810" y="2586037"/>
            <a:chExt cx="468000" cy="245937"/>
          </a:xfrm>
        </p:grpSpPr>
        <p:sp>
          <p:nvSpPr>
            <p:cNvPr id="2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24" name="文本框 2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2915073" y="4034653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GiantVM</a:t>
            </a:r>
            <a:r>
              <a:rPr lang="en-US" altLang="zh-CN" sz="2400" dirty="0"/>
              <a:t> I/O</a:t>
            </a:r>
            <a:r>
              <a:rPr lang="zh-CN" altLang="en-US" sz="2400" dirty="0"/>
              <a:t>虚拟化</a:t>
            </a:r>
          </a:p>
        </p:txBody>
      </p:sp>
      <p:grpSp>
        <p:nvGrpSpPr>
          <p:cNvPr id="32" name="组合 31"/>
          <p:cNvGrpSpPr/>
          <p:nvPr/>
        </p:nvGrpSpPr>
        <p:grpSpPr>
          <a:xfrm>
            <a:off x="1841535" y="4983444"/>
            <a:ext cx="843427" cy="443226"/>
            <a:chOff x="666810" y="2586037"/>
            <a:chExt cx="468000" cy="245937"/>
          </a:xfrm>
        </p:grpSpPr>
        <p:sp>
          <p:nvSpPr>
            <p:cNvPr id="3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34" name="文本框 3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2915073" y="4954628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虚拟化发展历史与现状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硬件实现的</a:t>
            </a:r>
            <a:r>
              <a:rPr lang="en-US" altLang="zh-CN" dirty="0"/>
              <a:t>I/O</a:t>
            </a:r>
            <a:r>
              <a:rPr lang="zh-CN" altLang="en-US" dirty="0"/>
              <a:t>虚拟化</a:t>
            </a:r>
            <a:r>
              <a:rPr lang="en-US" altLang="zh-CN" dirty="0"/>
              <a:t>—— SR-IOV 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4" y="1789889"/>
            <a:ext cx="4953465" cy="4786008"/>
          </a:xfrm>
        </p:spPr>
        <p:txBody>
          <a:bodyPr>
            <a:normAutofit/>
          </a:bodyPr>
          <a:lstStyle/>
          <a:p>
            <a:pPr lvl="0"/>
            <a:r>
              <a:rPr lang="zh-CN" altLang="en-US" dirty="0"/>
              <a:t>设备直通的缺陷</a:t>
            </a:r>
            <a:endParaRPr lang="en-US" altLang="zh-CN" dirty="0"/>
          </a:p>
          <a:p>
            <a:pPr lvl="1"/>
            <a:r>
              <a:rPr lang="zh-CN" altLang="en-US" dirty="0"/>
              <a:t>设备独占，利用率下降  </a:t>
            </a:r>
            <a:r>
              <a:rPr lang="en-US" altLang="zh-CN" dirty="0" err="1"/>
              <a:t>eg.</a:t>
            </a:r>
            <a:r>
              <a:rPr lang="zh-CN" altLang="en-US" dirty="0"/>
              <a:t>网卡</a:t>
            </a:r>
            <a:endParaRPr lang="en-US" altLang="zh-CN" dirty="0"/>
          </a:p>
          <a:p>
            <a:r>
              <a:rPr lang="en-US" altLang="zh-CN" dirty="0"/>
              <a:t>SR-IOV</a:t>
            </a:r>
          </a:p>
          <a:p>
            <a:pPr lvl="1"/>
            <a:r>
              <a:rPr lang="zh-CN" altLang="en-US" dirty="0"/>
              <a:t>硬件层面将物理设备虚拟成多个设备</a:t>
            </a:r>
            <a:endParaRPr lang="en-US" altLang="zh-CN" dirty="0"/>
          </a:p>
          <a:p>
            <a:pPr lvl="1"/>
            <a:r>
              <a:rPr lang="en-US" altLang="zh-CN" dirty="0"/>
              <a:t>PF</a:t>
            </a:r>
            <a:r>
              <a:rPr lang="zh-CN" altLang="en-US" dirty="0"/>
              <a:t>：</a:t>
            </a:r>
            <a:r>
              <a:rPr lang="en-US" altLang="zh-CN" dirty="0"/>
              <a:t> </a:t>
            </a:r>
            <a:r>
              <a:rPr lang="zh-CN" altLang="zh-CN" dirty="0"/>
              <a:t>一种支持</a:t>
            </a:r>
            <a:r>
              <a:rPr lang="en-US" altLang="zh-CN" dirty="0"/>
              <a:t>SR-IOV</a:t>
            </a:r>
            <a:r>
              <a:rPr lang="zh-CN" altLang="zh-CN" dirty="0"/>
              <a:t>的</a:t>
            </a:r>
            <a:r>
              <a:rPr lang="en-US" altLang="zh-CN" dirty="0"/>
              <a:t>PCI</a:t>
            </a:r>
            <a:r>
              <a:rPr lang="zh-CN" altLang="zh-CN" dirty="0"/>
              <a:t>功能 </a:t>
            </a:r>
            <a:endParaRPr lang="en-US" altLang="zh-CN" dirty="0"/>
          </a:p>
          <a:p>
            <a:pPr lvl="2"/>
            <a:r>
              <a:rPr lang="zh-CN" altLang="en-US" dirty="0"/>
              <a:t>将</a:t>
            </a:r>
            <a:r>
              <a:rPr lang="zh-CN" altLang="zh-CN" dirty="0"/>
              <a:t>设备所有的物理资源划分为多个资源子集</a:t>
            </a:r>
            <a:endParaRPr lang="en-US" altLang="zh-CN" dirty="0"/>
          </a:p>
          <a:p>
            <a:pPr lvl="2"/>
            <a:r>
              <a:rPr lang="zh-CN" altLang="zh-CN" dirty="0"/>
              <a:t>资源子集之上</a:t>
            </a:r>
            <a:r>
              <a:rPr lang="zh-CN" altLang="en-US" dirty="0"/>
              <a:t>创建</a:t>
            </a:r>
            <a:r>
              <a:rPr lang="en-US" altLang="zh-CN" dirty="0"/>
              <a:t>VF</a:t>
            </a:r>
          </a:p>
          <a:p>
            <a:pPr lvl="1"/>
            <a:r>
              <a:rPr lang="en-US" altLang="zh-CN" dirty="0"/>
              <a:t>VF</a:t>
            </a:r>
            <a:r>
              <a:rPr lang="zh-CN" altLang="en-US" dirty="0"/>
              <a:t>：从</a:t>
            </a:r>
            <a:r>
              <a:rPr lang="en-US" altLang="zh-CN" dirty="0"/>
              <a:t>PF</a:t>
            </a:r>
            <a:r>
              <a:rPr lang="zh-CN" altLang="en-US" dirty="0"/>
              <a:t>中分离出的</a:t>
            </a:r>
            <a:r>
              <a:rPr lang="en-US" altLang="zh-CN" dirty="0"/>
              <a:t>PCIe</a:t>
            </a:r>
            <a:r>
              <a:rPr lang="zh-CN" altLang="en-US" dirty="0"/>
              <a:t>功能</a:t>
            </a:r>
            <a:endParaRPr lang="en-US" altLang="zh-CN" dirty="0"/>
          </a:p>
          <a:p>
            <a:pPr lvl="2"/>
            <a:r>
              <a:rPr lang="zh-CN" altLang="en-US" dirty="0"/>
              <a:t> 拥有专属的配置空间</a:t>
            </a:r>
            <a:endParaRPr lang="en-US" altLang="zh-CN" dirty="0"/>
          </a:p>
          <a:p>
            <a:pPr lvl="2"/>
            <a:r>
              <a:rPr lang="zh-CN" altLang="en-US" dirty="0"/>
              <a:t>能够与</a:t>
            </a:r>
            <a:r>
              <a:rPr lang="en-US" altLang="zh-CN" dirty="0"/>
              <a:t>VM</a:t>
            </a:r>
            <a:r>
              <a:rPr lang="zh-CN" altLang="en-US" dirty="0"/>
              <a:t>直通</a:t>
            </a:r>
            <a:endParaRPr lang="en-US" altLang="zh-CN" dirty="0"/>
          </a:p>
          <a:p>
            <a:pPr lvl="1"/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4175" y="1789888"/>
            <a:ext cx="3455325" cy="29247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硬件实现的</a:t>
            </a:r>
            <a:r>
              <a:rPr lang="en-US" altLang="zh-CN" dirty="0"/>
              <a:t>I/O</a:t>
            </a:r>
            <a:r>
              <a:rPr lang="zh-CN" altLang="en-US" dirty="0"/>
              <a:t>虚拟化</a:t>
            </a:r>
            <a:r>
              <a:rPr lang="en-US" altLang="zh-CN" dirty="0"/>
              <a:t>—— ARM-V8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4" y="1789889"/>
            <a:ext cx="4026095" cy="5012988"/>
          </a:xfrm>
        </p:spPr>
        <p:txBody>
          <a:bodyPr>
            <a:normAutofit/>
          </a:bodyPr>
          <a:lstStyle/>
          <a:p>
            <a:pPr lvl="0"/>
            <a:r>
              <a:rPr lang="zh-CN" altLang="en-US" dirty="0"/>
              <a:t>物理直通设备</a:t>
            </a:r>
            <a:r>
              <a:rPr lang="en-US" altLang="zh-CN" dirty="0"/>
              <a:t>MMIO</a:t>
            </a:r>
          </a:p>
          <a:p>
            <a:pPr lvl="1"/>
            <a:r>
              <a:rPr lang="zh-CN" altLang="en-US" dirty="0"/>
              <a:t>阶段</a:t>
            </a:r>
            <a:r>
              <a:rPr lang="en-US" altLang="zh-CN" dirty="0"/>
              <a:t>-2</a:t>
            </a:r>
            <a:r>
              <a:rPr lang="zh-CN" altLang="en-US" dirty="0"/>
              <a:t>页表包含</a:t>
            </a:r>
            <a:r>
              <a:rPr lang="zh-CN" altLang="zh-CN" dirty="0"/>
              <a:t>物理空间地址与虚拟机</a:t>
            </a:r>
            <a:r>
              <a:rPr lang="en-US" altLang="zh-CN" dirty="0"/>
              <a:t>IPA</a:t>
            </a:r>
            <a:r>
              <a:rPr lang="zh-CN" altLang="zh-CN" dirty="0"/>
              <a:t>之间的映射 </a:t>
            </a:r>
            <a:endParaRPr lang="en-US" altLang="zh-CN" dirty="0"/>
          </a:p>
          <a:p>
            <a:pPr lvl="1"/>
            <a:r>
              <a:rPr lang="zh-CN" altLang="en-US" dirty="0"/>
              <a:t>不触发</a:t>
            </a:r>
            <a:r>
              <a:rPr lang="en-US" altLang="zh-CN" dirty="0"/>
              <a:t>VM-Exit</a:t>
            </a:r>
          </a:p>
          <a:p>
            <a:r>
              <a:rPr lang="zh-CN" altLang="en-US" dirty="0"/>
              <a:t>虚拟设备</a:t>
            </a:r>
            <a:r>
              <a:rPr lang="en-US" altLang="zh-CN" dirty="0"/>
              <a:t>MMIO</a:t>
            </a:r>
          </a:p>
          <a:p>
            <a:pPr lvl="1"/>
            <a:r>
              <a:rPr lang="zh-CN" altLang="en-US" dirty="0"/>
              <a:t>阶段</a:t>
            </a:r>
            <a:r>
              <a:rPr lang="en-US" altLang="zh-CN" dirty="0"/>
              <a:t>-2</a:t>
            </a:r>
            <a:r>
              <a:rPr lang="zh-CN" altLang="en-US" dirty="0"/>
              <a:t> 缺页异常</a:t>
            </a:r>
            <a:endParaRPr lang="en-US" altLang="zh-CN" dirty="0"/>
          </a:p>
          <a:p>
            <a:pPr lvl="2"/>
            <a:r>
              <a:rPr lang="zh-CN" altLang="zh-CN" dirty="0"/>
              <a:t>将</a:t>
            </a:r>
            <a:r>
              <a:rPr lang="en-US" altLang="zh-CN" dirty="0"/>
              <a:t>IPA</a:t>
            </a:r>
            <a:r>
              <a:rPr lang="zh-CN" altLang="zh-CN" dirty="0"/>
              <a:t>地址填充到</a:t>
            </a:r>
            <a:r>
              <a:rPr lang="en-US" altLang="zh-CN" dirty="0"/>
              <a:t>HPFAR_EL2</a:t>
            </a:r>
            <a:r>
              <a:rPr lang="zh-CN" altLang="zh-CN" dirty="0"/>
              <a:t>寄存器中 </a:t>
            </a:r>
            <a:endParaRPr lang="en-US" altLang="zh-CN" dirty="0"/>
          </a:p>
          <a:p>
            <a:pPr lvl="2"/>
            <a:r>
              <a:rPr lang="zh-CN" altLang="zh-CN" dirty="0"/>
              <a:t>访问相关信息</a:t>
            </a:r>
            <a:r>
              <a:rPr lang="en-US" altLang="zh-CN" dirty="0"/>
              <a:t>[Read,4 bytes, x0]</a:t>
            </a:r>
            <a:r>
              <a:rPr lang="zh-CN" altLang="zh-CN" dirty="0"/>
              <a:t>，填充到</a:t>
            </a:r>
            <a:r>
              <a:rPr lang="en-US" altLang="zh-CN" dirty="0"/>
              <a:t>ESR_EL2</a:t>
            </a:r>
            <a:r>
              <a:rPr lang="zh-CN" altLang="zh-CN" dirty="0"/>
              <a:t>寄存器中 </a:t>
            </a:r>
            <a:endParaRPr lang="en-US" altLang="zh-CN" dirty="0"/>
          </a:p>
          <a:p>
            <a:pPr lvl="1"/>
            <a:r>
              <a:rPr lang="zh-CN" altLang="en-US" dirty="0"/>
              <a:t>调用</a:t>
            </a:r>
            <a:r>
              <a:rPr lang="en-US" altLang="zh-CN" dirty="0" err="1"/>
              <a:t>emulate_access</a:t>
            </a:r>
            <a:r>
              <a:rPr lang="zh-CN" altLang="en-US" dirty="0"/>
              <a:t>函数，完成</a:t>
            </a:r>
            <a:r>
              <a:rPr lang="en-US" altLang="zh-CN" dirty="0"/>
              <a:t>MMIO</a:t>
            </a:r>
            <a:r>
              <a:rPr lang="zh-CN" altLang="en-US" dirty="0"/>
              <a:t>的模拟 </a:t>
            </a:r>
            <a:endParaRPr lang="en-US" altLang="zh-CN" dirty="0"/>
          </a:p>
          <a:p>
            <a:pPr lvl="1"/>
            <a:r>
              <a:rPr lang="en-US" altLang="zh-CN" dirty="0"/>
              <a:t>ERET</a:t>
            </a:r>
            <a:r>
              <a:rPr lang="zh-CN" altLang="zh-CN" dirty="0"/>
              <a:t>指令将控制流返回给</a:t>
            </a:r>
            <a:r>
              <a:rPr lang="en-US" altLang="zh-CN" dirty="0"/>
              <a:t>vCPU</a:t>
            </a:r>
            <a:r>
              <a:rPr lang="zh-CN" altLang="zh-CN" dirty="0"/>
              <a:t> 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0105" y="1789889"/>
            <a:ext cx="4140200" cy="372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硬件实现的</a:t>
            </a:r>
            <a:r>
              <a:rPr lang="en-US" altLang="zh-CN" dirty="0"/>
              <a:t>I/O</a:t>
            </a:r>
            <a:r>
              <a:rPr lang="zh-CN" altLang="en-US" dirty="0"/>
              <a:t>虚拟化</a:t>
            </a:r>
            <a:r>
              <a:rPr lang="en-US" altLang="zh-CN" dirty="0"/>
              <a:t>—— SMMU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889036" y="4747502"/>
            <a:ext cx="6886027" cy="2110498"/>
          </a:xfrm>
        </p:spPr>
        <p:txBody>
          <a:bodyPr>
            <a:normAutofit/>
          </a:bodyPr>
          <a:lstStyle/>
          <a:p>
            <a:pPr lvl="0"/>
            <a:r>
              <a:rPr lang="en-US" altLang="zh-CN" dirty="0"/>
              <a:t>SMMU</a:t>
            </a:r>
          </a:p>
          <a:p>
            <a:pPr lvl="1"/>
            <a:r>
              <a:rPr lang="zh-CN" altLang="en-US" dirty="0"/>
              <a:t>一种</a:t>
            </a:r>
            <a:r>
              <a:rPr lang="en-US" altLang="zh-CN" dirty="0"/>
              <a:t>DMA</a:t>
            </a:r>
            <a:r>
              <a:rPr lang="zh-CN" altLang="en-US" dirty="0"/>
              <a:t>重映射机制</a:t>
            </a:r>
            <a:endParaRPr lang="en-US" altLang="zh-CN" dirty="0"/>
          </a:p>
          <a:p>
            <a:pPr lvl="1"/>
            <a:r>
              <a:rPr lang="en-US" altLang="zh-CN" dirty="0"/>
              <a:t>IOMMU</a:t>
            </a:r>
            <a:r>
              <a:rPr lang="zh-CN" altLang="en-US" dirty="0"/>
              <a:t>在</a:t>
            </a:r>
            <a:r>
              <a:rPr lang="en-US" altLang="zh-CN" dirty="0"/>
              <a:t>ARM-V8</a:t>
            </a:r>
            <a:r>
              <a:rPr lang="zh-CN" altLang="en-US" dirty="0"/>
              <a:t>架构下的解决方案，与</a:t>
            </a:r>
            <a:r>
              <a:rPr lang="en-US" altLang="zh-CN" dirty="0"/>
              <a:t>VT-d</a:t>
            </a:r>
            <a:r>
              <a:rPr lang="zh-CN" altLang="en-US" dirty="0"/>
              <a:t>类似</a:t>
            </a:r>
            <a:endParaRPr lang="en-US" altLang="zh-CN" dirty="0"/>
          </a:p>
          <a:p>
            <a:pPr lvl="1"/>
            <a:r>
              <a:rPr lang="en-US" altLang="zh-CN" dirty="0"/>
              <a:t>VT-d</a:t>
            </a:r>
            <a:r>
              <a:rPr lang="zh-CN" altLang="en-US" dirty="0"/>
              <a:t>使用专用的</a:t>
            </a:r>
            <a:r>
              <a:rPr lang="en-US" altLang="zh-CN" dirty="0"/>
              <a:t>I/O</a:t>
            </a:r>
            <a:r>
              <a:rPr lang="zh-CN" altLang="en-US" dirty="0"/>
              <a:t>页表，</a:t>
            </a:r>
            <a:r>
              <a:rPr lang="en-US" altLang="zh-CN" dirty="0"/>
              <a:t>SUMM</a:t>
            </a:r>
            <a:r>
              <a:rPr lang="zh-CN" altLang="en-US" dirty="0"/>
              <a:t>与</a:t>
            </a:r>
            <a:r>
              <a:rPr lang="en-US" altLang="zh-CN" dirty="0"/>
              <a:t>MMU</a:t>
            </a:r>
            <a:r>
              <a:rPr lang="zh-CN" altLang="en-US" dirty="0"/>
              <a:t>共用一套阶段</a:t>
            </a:r>
            <a:r>
              <a:rPr lang="en-US" altLang="zh-CN" dirty="0"/>
              <a:t>-2</a:t>
            </a:r>
            <a:r>
              <a:rPr lang="zh-CN" altLang="en-US" dirty="0"/>
              <a:t>页表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3947" y="1789889"/>
            <a:ext cx="4576207" cy="29576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硬件实现的</a:t>
            </a:r>
            <a:r>
              <a:rPr lang="en-US" altLang="zh-CN" dirty="0"/>
              <a:t>I/O</a:t>
            </a:r>
            <a:r>
              <a:rPr lang="zh-CN" altLang="en-US" dirty="0"/>
              <a:t>虚拟化</a:t>
            </a:r>
            <a:r>
              <a:rPr lang="en-US" altLang="zh-CN" dirty="0"/>
              <a:t>—— SMMU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705655" y="4036977"/>
            <a:ext cx="6886027" cy="2821023"/>
          </a:xfrm>
        </p:spPr>
        <p:txBody>
          <a:bodyPr>
            <a:normAutofit lnSpcReduction="10000"/>
          </a:bodyPr>
          <a:lstStyle/>
          <a:p>
            <a:pPr lvl="0"/>
            <a:r>
              <a:rPr lang="zh-CN" altLang="en-US" dirty="0"/>
              <a:t>流表：每个流表项对应一个设备</a:t>
            </a:r>
            <a:endParaRPr lang="en-US" altLang="zh-CN" dirty="0"/>
          </a:p>
          <a:p>
            <a:pPr lvl="1"/>
            <a:r>
              <a:rPr lang="en-US" altLang="zh-CN" dirty="0"/>
              <a:t>VMID:</a:t>
            </a:r>
            <a:r>
              <a:rPr lang="zh-CN" altLang="en-US" dirty="0"/>
              <a:t>设备所属虚拟机</a:t>
            </a:r>
            <a:endParaRPr lang="en-US" altLang="zh-CN" dirty="0"/>
          </a:p>
          <a:p>
            <a:pPr lvl="1"/>
            <a:r>
              <a:rPr lang="en-US" altLang="zh-CN" dirty="0"/>
              <a:t>S2TTB</a:t>
            </a:r>
            <a:r>
              <a:rPr lang="zh-CN" altLang="en-US" dirty="0"/>
              <a:t>：阶段</a:t>
            </a:r>
            <a:r>
              <a:rPr lang="en-US" altLang="zh-CN" dirty="0"/>
              <a:t>-2</a:t>
            </a:r>
            <a:r>
              <a:rPr lang="zh-CN" altLang="en-US" dirty="0"/>
              <a:t>转换页表基地址</a:t>
            </a:r>
            <a:endParaRPr lang="en-US" altLang="zh-CN" dirty="0"/>
          </a:p>
          <a:p>
            <a:pPr lvl="1"/>
            <a:r>
              <a:rPr lang="en-US" altLang="zh-CN" dirty="0"/>
              <a:t>S1</a:t>
            </a:r>
            <a:r>
              <a:rPr lang="zh-CN" altLang="zh-CN" dirty="0"/>
              <a:t>上下文指针</a:t>
            </a:r>
            <a:r>
              <a:rPr lang="zh-CN" altLang="en-US" dirty="0"/>
              <a:t>：指向阶段</a:t>
            </a:r>
            <a:r>
              <a:rPr lang="en-US" altLang="zh-CN" dirty="0"/>
              <a:t>-1</a:t>
            </a:r>
            <a:r>
              <a:rPr lang="zh-CN" altLang="en-US" dirty="0"/>
              <a:t>上下文描述符表</a:t>
            </a:r>
            <a:r>
              <a:rPr lang="en-US" altLang="zh-CN" dirty="0"/>
              <a:t>(CD </a:t>
            </a:r>
            <a:r>
              <a:rPr lang="zh-CN" altLang="en-US" dirty="0"/>
              <a:t>表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CD</a:t>
            </a:r>
            <a:r>
              <a:rPr lang="zh-CN" altLang="en-US" dirty="0"/>
              <a:t>表</a:t>
            </a:r>
            <a:endParaRPr lang="en-US" altLang="zh-CN" dirty="0"/>
          </a:p>
          <a:p>
            <a:pPr lvl="1"/>
            <a:r>
              <a:rPr lang="en-US" altLang="zh-CN" dirty="0"/>
              <a:t>TTB0 TTB1:</a:t>
            </a:r>
            <a:r>
              <a:rPr lang="zh-CN" altLang="en-US" dirty="0"/>
              <a:t>分别保存用户空间和内核空间阶段</a:t>
            </a:r>
            <a:r>
              <a:rPr lang="en-US" altLang="zh-CN" dirty="0"/>
              <a:t>-1</a:t>
            </a:r>
            <a:r>
              <a:rPr lang="zh-CN" altLang="en-US" dirty="0"/>
              <a:t>页表</a:t>
            </a:r>
            <a:endParaRPr lang="en-US" altLang="zh-CN" dirty="0"/>
          </a:p>
          <a:p>
            <a:pPr lvl="1"/>
            <a:r>
              <a:rPr lang="en-US" altLang="zh-CN" dirty="0"/>
              <a:t>ASID</a:t>
            </a:r>
            <a:r>
              <a:rPr lang="zh-CN" altLang="en-US" dirty="0"/>
              <a:t>：用于标记进程的地址空间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392" y="1756923"/>
            <a:ext cx="8283141" cy="207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SMMU</a:t>
            </a:r>
            <a:r>
              <a:rPr lang="zh-CN" altLang="en-US" dirty="0"/>
              <a:t>中的缓存机制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271154" y="1757464"/>
            <a:ext cx="4547280" cy="4591455"/>
          </a:xfrm>
        </p:spPr>
        <p:txBody>
          <a:bodyPr>
            <a:normAutofit fontScale="77500" lnSpcReduction="20000"/>
          </a:bodyPr>
          <a:lstStyle/>
          <a:p>
            <a:pPr lvl="0"/>
            <a:r>
              <a:rPr lang="en-US" altLang="zh-CN" dirty="0"/>
              <a:t>SMMU</a:t>
            </a:r>
            <a:r>
              <a:rPr lang="zh-CN" altLang="zh-CN" dirty="0"/>
              <a:t>从</a:t>
            </a:r>
            <a:r>
              <a:rPr lang="en-US" altLang="zh-CN" dirty="0"/>
              <a:t>I/O </a:t>
            </a:r>
            <a:r>
              <a:rPr lang="zh-CN" altLang="zh-CN" dirty="0"/>
              <a:t>事务中获取设备标识符，即</a:t>
            </a:r>
            <a:r>
              <a:rPr lang="en-US" altLang="zh-CN" dirty="0" err="1"/>
              <a:t>StreamID</a:t>
            </a:r>
            <a:endParaRPr lang="zh-CN" altLang="zh-CN" dirty="0"/>
          </a:p>
          <a:p>
            <a:pPr lvl="0"/>
            <a:r>
              <a:rPr lang="en-US" altLang="zh-CN" dirty="0"/>
              <a:t>SMMU</a:t>
            </a:r>
            <a:r>
              <a:rPr lang="zh-CN" altLang="zh-CN" dirty="0"/>
              <a:t>从</a:t>
            </a:r>
            <a:r>
              <a:rPr lang="en-US" altLang="zh-CN" dirty="0"/>
              <a:t>SMMU_STRTAB_BASE</a:t>
            </a:r>
            <a:r>
              <a:rPr lang="zh-CN" altLang="zh-CN" dirty="0"/>
              <a:t>寄存器中获取流表的基地址，并通过</a:t>
            </a:r>
            <a:r>
              <a:rPr lang="en-US" altLang="zh-CN" dirty="0" err="1"/>
              <a:t>StreamID</a:t>
            </a:r>
            <a:r>
              <a:rPr lang="zh-CN" altLang="zh-CN" dirty="0"/>
              <a:t>获取对应的</a:t>
            </a:r>
            <a:r>
              <a:rPr lang="en-US" altLang="zh-CN" dirty="0"/>
              <a:t>ST</a:t>
            </a:r>
            <a:endParaRPr lang="zh-CN" altLang="zh-CN" dirty="0"/>
          </a:p>
          <a:p>
            <a:pPr lvl="0"/>
            <a:r>
              <a:rPr lang="zh-CN" altLang="zh-CN" dirty="0"/>
              <a:t>在开启阶段</a:t>
            </a:r>
            <a:r>
              <a:rPr lang="en-US" altLang="zh-CN" dirty="0"/>
              <a:t>-1</a:t>
            </a:r>
            <a:r>
              <a:rPr lang="zh-CN" altLang="zh-CN" dirty="0"/>
              <a:t>转换的情况下，通过</a:t>
            </a:r>
            <a:r>
              <a:rPr lang="en-US" altLang="zh-CN" dirty="0" err="1"/>
              <a:t>SubstreamID</a:t>
            </a:r>
            <a:r>
              <a:rPr lang="zh-CN" altLang="zh-CN" dirty="0"/>
              <a:t>定位到对应的</a:t>
            </a:r>
            <a:r>
              <a:rPr lang="en-US" altLang="zh-CN" dirty="0"/>
              <a:t>CD</a:t>
            </a:r>
            <a:r>
              <a:rPr lang="zh-CN" altLang="zh-CN" dirty="0"/>
              <a:t>，进而获取</a:t>
            </a:r>
            <a:r>
              <a:rPr lang="en-US" altLang="zh-CN" dirty="0"/>
              <a:t>ASID</a:t>
            </a:r>
            <a:r>
              <a:rPr lang="zh-CN" altLang="zh-CN" dirty="0"/>
              <a:t>和阶段</a:t>
            </a:r>
            <a:r>
              <a:rPr lang="en-US" altLang="zh-CN" dirty="0"/>
              <a:t>-1</a:t>
            </a:r>
            <a:r>
              <a:rPr lang="zh-CN" altLang="zh-CN" dirty="0"/>
              <a:t>页表基地址。在开启阶段</a:t>
            </a:r>
            <a:r>
              <a:rPr lang="en-US" altLang="zh-CN" dirty="0"/>
              <a:t>-2</a:t>
            </a:r>
            <a:r>
              <a:rPr lang="zh-CN" altLang="zh-CN" dirty="0"/>
              <a:t>转换的情况下，在</a:t>
            </a:r>
            <a:r>
              <a:rPr lang="en-US" altLang="zh-CN" dirty="0"/>
              <a:t>STE</a:t>
            </a:r>
            <a:r>
              <a:rPr lang="zh-CN" altLang="zh-CN" dirty="0"/>
              <a:t>中获取</a:t>
            </a:r>
            <a:r>
              <a:rPr lang="en-US" altLang="zh-CN" dirty="0"/>
              <a:t>VMID</a:t>
            </a:r>
            <a:r>
              <a:rPr lang="zh-CN" altLang="zh-CN" dirty="0"/>
              <a:t>和阶段</a:t>
            </a:r>
            <a:r>
              <a:rPr lang="en-US" altLang="zh-CN" dirty="0"/>
              <a:t>-2</a:t>
            </a:r>
            <a:r>
              <a:rPr lang="zh-CN" altLang="zh-CN" dirty="0"/>
              <a:t>页表基地址以及</a:t>
            </a:r>
            <a:r>
              <a:rPr lang="en-US" altLang="zh-CN" dirty="0"/>
              <a:t>Stream World</a:t>
            </a:r>
            <a:r>
              <a:rPr lang="zh-CN" altLang="zh-CN" dirty="0"/>
              <a:t>配置信息</a:t>
            </a:r>
          </a:p>
          <a:p>
            <a:pPr lvl="0"/>
            <a:r>
              <a:rPr lang="en-US" altLang="zh-CN" dirty="0"/>
              <a:t>SMMU</a:t>
            </a:r>
            <a:r>
              <a:rPr lang="zh-CN" altLang="zh-CN" dirty="0"/>
              <a:t>根据</a:t>
            </a:r>
            <a:r>
              <a:rPr lang="en-US" altLang="zh-CN" dirty="0"/>
              <a:t>DMA</a:t>
            </a:r>
            <a:r>
              <a:rPr lang="zh-CN" altLang="zh-CN" dirty="0"/>
              <a:t>地址、</a:t>
            </a:r>
            <a:r>
              <a:rPr lang="en-US" altLang="zh-CN" dirty="0"/>
              <a:t>ASID</a:t>
            </a:r>
            <a:r>
              <a:rPr lang="zh-CN" altLang="zh-CN" dirty="0"/>
              <a:t>、</a:t>
            </a:r>
            <a:r>
              <a:rPr lang="en-US" altLang="zh-CN" dirty="0"/>
              <a:t>VMID</a:t>
            </a:r>
            <a:r>
              <a:rPr lang="zh-CN" altLang="zh-CN" dirty="0"/>
              <a:t>、流世界查询</a:t>
            </a:r>
            <a:r>
              <a:rPr lang="en-US" altLang="zh-CN" dirty="0"/>
              <a:t>TLB</a:t>
            </a:r>
            <a:r>
              <a:rPr lang="zh-CN" altLang="zh-CN" dirty="0"/>
              <a:t>。如果</a:t>
            </a:r>
            <a:r>
              <a:rPr lang="en-US" altLang="zh-CN" dirty="0"/>
              <a:t>TLB</a:t>
            </a:r>
            <a:r>
              <a:rPr lang="zh-CN" altLang="zh-CN" dirty="0"/>
              <a:t>命中，可以直接获得目标物理地址以及访问权限信息。如果</a:t>
            </a:r>
            <a:r>
              <a:rPr lang="en-US" altLang="zh-CN" dirty="0"/>
              <a:t>TLB</a:t>
            </a:r>
            <a:r>
              <a:rPr lang="zh-CN" altLang="zh-CN" dirty="0"/>
              <a:t>未命中，通过相应地址翻译过程获得对应的目标物理地址，并将映射关系填充到</a:t>
            </a:r>
            <a:r>
              <a:rPr lang="en-US" altLang="zh-CN" dirty="0"/>
              <a:t>TLB</a:t>
            </a:r>
            <a:r>
              <a:rPr lang="zh-CN" altLang="zh-CN" dirty="0"/>
              <a:t>中</a:t>
            </a:r>
          </a:p>
          <a:p>
            <a:pPr lvl="0"/>
            <a:r>
              <a:rPr lang="zh-CN" altLang="zh-CN" dirty="0"/>
              <a:t>设备根据目标物理地址进行数据传输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0150" y="1905143"/>
            <a:ext cx="4000500" cy="364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solidFill>
                <a:srgbClr val="C915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841535" y="1303550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4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5" name="文本框 4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915073" y="1274734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概述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841535" y="2223523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1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4" name="文本框 1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2915073" y="2194707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虚拟化实现方式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1841535" y="3143496"/>
            <a:ext cx="843427" cy="443226"/>
            <a:chOff x="666810" y="2586037"/>
            <a:chExt cx="468000" cy="245937"/>
          </a:xfrm>
          <a:solidFill>
            <a:srgbClr val="C9151E"/>
          </a:solidFill>
        </p:grpSpPr>
        <p:sp>
          <p:nvSpPr>
            <p:cNvPr id="18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9" name="文本框 18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915073" y="3114680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QEMU/KVM I/O</a:t>
            </a:r>
            <a:r>
              <a:rPr lang="zh-CN" altLang="en-US" sz="2400" dirty="0"/>
              <a:t>虚拟化实现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1841535" y="4063469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2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24" name="文本框 2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2915073" y="4034653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GiantVM</a:t>
            </a:r>
            <a:r>
              <a:rPr lang="en-US" altLang="zh-CN" sz="2400" dirty="0"/>
              <a:t> I/O</a:t>
            </a:r>
            <a:r>
              <a:rPr lang="zh-CN" altLang="en-US" sz="2400" dirty="0"/>
              <a:t>虚拟化</a:t>
            </a:r>
          </a:p>
        </p:txBody>
      </p:sp>
      <p:grpSp>
        <p:nvGrpSpPr>
          <p:cNvPr id="32" name="组合 31"/>
          <p:cNvGrpSpPr/>
          <p:nvPr/>
        </p:nvGrpSpPr>
        <p:grpSpPr>
          <a:xfrm>
            <a:off x="1841535" y="4983444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3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34" name="文本框 3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2915073" y="4954628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虚拟化发展历史与现状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QEMU</a:t>
            </a:r>
            <a:r>
              <a:rPr lang="zh-CN" altLang="en-US" dirty="0"/>
              <a:t>设备模型实现</a:t>
            </a:r>
            <a:r>
              <a:rPr lang="en-US" altLang="zh-CN" dirty="0"/>
              <a:t>——</a:t>
            </a:r>
            <a:r>
              <a:rPr lang="en-US" altLang="zh-CN" dirty="0" err="1"/>
              <a:t>edu</a:t>
            </a:r>
            <a:r>
              <a:rPr lang="zh-CN" altLang="en-US" dirty="0"/>
              <a:t>设备为例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4" y="1789889"/>
            <a:ext cx="8442453" cy="5012988"/>
          </a:xfrm>
        </p:spPr>
        <p:txBody>
          <a:bodyPr>
            <a:normAutofit/>
          </a:bodyPr>
          <a:lstStyle/>
          <a:p>
            <a:r>
              <a:rPr lang="en-US" altLang="zh-CN" dirty="0"/>
              <a:t>QOM</a:t>
            </a:r>
            <a:r>
              <a:rPr lang="zh-CN" altLang="en-US" dirty="0"/>
              <a:t>（</a:t>
            </a:r>
            <a:r>
              <a:rPr lang="en-US" altLang="zh-CN" dirty="0"/>
              <a:t>QEMU</a:t>
            </a:r>
            <a:r>
              <a:rPr lang="zh-CN" altLang="en-US" dirty="0"/>
              <a:t> 对象模型）</a:t>
            </a:r>
            <a:endParaRPr lang="en-US" altLang="zh-CN" dirty="0"/>
          </a:p>
          <a:p>
            <a:pPr lvl="1"/>
            <a:r>
              <a:rPr lang="zh-CN" altLang="en-US" dirty="0"/>
              <a:t>同一类型设备间存在通用属性</a:t>
            </a:r>
            <a:endParaRPr lang="en-US" altLang="zh-CN" dirty="0"/>
          </a:p>
          <a:p>
            <a:pPr lvl="1"/>
            <a:r>
              <a:rPr lang="en-US" altLang="zh-CN" dirty="0" err="1"/>
              <a:t>Eg.</a:t>
            </a:r>
            <a:r>
              <a:rPr lang="en-US" altLang="zh-CN" dirty="0"/>
              <a:t> </a:t>
            </a:r>
            <a:r>
              <a:rPr lang="zh-CN" altLang="en-US" dirty="0"/>
              <a:t>网卡</a:t>
            </a:r>
            <a:r>
              <a:rPr lang="en-US" altLang="zh-CN" dirty="0"/>
              <a:t>-&gt;PCI</a:t>
            </a:r>
            <a:r>
              <a:rPr lang="zh-CN" altLang="en-US" dirty="0"/>
              <a:t>设备</a:t>
            </a:r>
            <a:r>
              <a:rPr lang="en-US" altLang="zh-CN" dirty="0"/>
              <a:t>-&gt;</a:t>
            </a:r>
            <a:r>
              <a:rPr lang="zh-CN" altLang="en-US" dirty="0"/>
              <a:t>设备</a:t>
            </a:r>
            <a:endParaRPr lang="en-US" altLang="zh-CN" dirty="0"/>
          </a:p>
          <a:p>
            <a:pPr lvl="1"/>
            <a:r>
              <a:rPr lang="en-US" altLang="zh-CN" dirty="0"/>
              <a:t>C</a:t>
            </a:r>
            <a:r>
              <a:rPr lang="zh-CN" altLang="en-US" dirty="0"/>
              <a:t>语言基础上实现的一套面向对象机制</a:t>
            </a:r>
            <a:endParaRPr lang="en-US" altLang="zh-CN" dirty="0"/>
          </a:p>
          <a:p>
            <a:r>
              <a:rPr lang="en-US" altLang="zh-CN" dirty="0"/>
              <a:t>QOM</a:t>
            </a:r>
            <a:r>
              <a:rPr lang="zh-CN" altLang="en-US" dirty="0"/>
              <a:t>中对象初始化流程</a:t>
            </a:r>
            <a:endParaRPr lang="en-US" altLang="zh-CN" dirty="0"/>
          </a:p>
          <a:p>
            <a:pPr lvl="1"/>
            <a:r>
              <a:rPr lang="zh-CN" altLang="zh-CN" dirty="0"/>
              <a:t>将 </a:t>
            </a:r>
            <a:r>
              <a:rPr lang="en-US" altLang="zh-CN" dirty="0" err="1"/>
              <a:t>TypeInfo</a:t>
            </a:r>
            <a:r>
              <a:rPr lang="en-US" altLang="zh-CN" dirty="0"/>
              <a:t> </a:t>
            </a:r>
            <a:r>
              <a:rPr lang="zh-CN" altLang="zh-CN" dirty="0"/>
              <a:t>注册为</a:t>
            </a:r>
            <a:r>
              <a:rPr lang="en-US" altLang="zh-CN" dirty="0" err="1"/>
              <a:t>TypeImpl</a:t>
            </a:r>
            <a:endParaRPr lang="en-US" altLang="zh-CN" dirty="0"/>
          </a:p>
          <a:p>
            <a:pPr lvl="1"/>
            <a:r>
              <a:rPr lang="zh-CN" altLang="zh-CN" dirty="0"/>
              <a:t>创建对象类</a:t>
            </a:r>
            <a:endParaRPr lang="en-US" altLang="zh-CN" dirty="0"/>
          </a:p>
          <a:p>
            <a:pPr lvl="1"/>
            <a:r>
              <a:rPr lang="zh-CN" altLang="zh-CN" dirty="0"/>
              <a:t>创建对象实例</a:t>
            </a:r>
            <a:endParaRPr lang="en-US" altLang="zh-CN" dirty="0"/>
          </a:p>
          <a:p>
            <a:pPr lvl="1"/>
            <a:r>
              <a:rPr lang="zh-CN" altLang="zh-CN" dirty="0"/>
              <a:t>具现</a:t>
            </a:r>
            <a:r>
              <a:rPr lang="zh-CN" altLang="en-US" dirty="0"/>
              <a:t>化</a:t>
            </a:r>
            <a:r>
              <a:rPr lang="zh-CN" altLang="zh-CN" dirty="0"/>
              <a:t>对象实例 </a:t>
            </a:r>
            <a:endParaRPr lang="en-US" altLang="zh-CN" dirty="0"/>
          </a:p>
          <a:p>
            <a:r>
              <a:rPr lang="en-US" altLang="zh-CN" dirty="0" err="1"/>
              <a:t>edu</a:t>
            </a:r>
            <a:r>
              <a:rPr lang="zh-CN" altLang="en-US" dirty="0"/>
              <a:t>设备</a:t>
            </a:r>
            <a:endParaRPr lang="en-US" altLang="zh-CN" dirty="0"/>
          </a:p>
          <a:p>
            <a:pPr lvl="1"/>
            <a:r>
              <a:rPr lang="en-US" altLang="zh-CN" dirty="0"/>
              <a:t>QEMU</a:t>
            </a:r>
            <a:r>
              <a:rPr lang="zh-CN" altLang="en-US" dirty="0"/>
              <a:t>提供一个虚拟</a:t>
            </a:r>
            <a:r>
              <a:rPr lang="en-US" altLang="zh-CN" dirty="0"/>
              <a:t>PCI</a:t>
            </a:r>
            <a:r>
              <a:rPr lang="zh-CN" altLang="en-US" dirty="0"/>
              <a:t>设备</a:t>
            </a:r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将 </a:t>
            </a:r>
            <a:r>
              <a:rPr lang="en-US" altLang="zh-CN" dirty="0" err="1"/>
              <a:t>edu</a:t>
            </a:r>
            <a:r>
              <a:rPr lang="zh-CN" altLang="en-US" dirty="0"/>
              <a:t>设备</a:t>
            </a:r>
            <a:r>
              <a:rPr lang="en-US" altLang="zh-CN" dirty="0" err="1"/>
              <a:t>TypeInfo</a:t>
            </a:r>
            <a:r>
              <a:rPr lang="en-US" altLang="zh-CN" dirty="0"/>
              <a:t> </a:t>
            </a:r>
            <a:r>
              <a:rPr lang="zh-CN" altLang="en-US" dirty="0"/>
              <a:t>注册为</a:t>
            </a:r>
            <a:r>
              <a:rPr lang="en-US" altLang="zh-CN" dirty="0" err="1"/>
              <a:t>TypeImpl</a:t>
            </a:r>
            <a:endParaRPr lang="en-US" altLang="zh-CN" dirty="0"/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247590" y="1731523"/>
            <a:ext cx="4642180" cy="4520119"/>
          </a:xfrm>
        </p:spPr>
        <p:txBody>
          <a:bodyPr>
            <a:normAutofit lnSpcReduction="10000"/>
          </a:bodyPr>
          <a:lstStyle/>
          <a:p>
            <a:r>
              <a:rPr lang="en-US" altLang="zh-CN" dirty="0" err="1"/>
              <a:t>TypeInfo</a:t>
            </a:r>
            <a:endParaRPr lang="en-US" altLang="zh-CN" dirty="0"/>
          </a:p>
          <a:p>
            <a:pPr lvl="1"/>
            <a:r>
              <a:rPr lang="zh-CN" altLang="zh-CN" dirty="0"/>
              <a:t>对象类的描述</a:t>
            </a:r>
            <a:endParaRPr lang="en-US" altLang="zh-CN" dirty="0"/>
          </a:p>
          <a:p>
            <a:pPr lvl="1"/>
            <a:r>
              <a:rPr lang="zh-CN" altLang="zh-CN" dirty="0"/>
              <a:t>类名、父类名、类初始化函数、类实例大小等描述性信息 </a:t>
            </a:r>
            <a:endParaRPr lang="en-US" altLang="zh-CN" dirty="0"/>
          </a:p>
          <a:p>
            <a:pPr lvl="1"/>
            <a:r>
              <a:rPr lang="en-US" altLang="zh-CN" dirty="0" err="1"/>
              <a:t>edu</a:t>
            </a:r>
            <a:r>
              <a:rPr lang="zh-CN" altLang="zh-CN" dirty="0"/>
              <a:t>设备代码中静态定义</a:t>
            </a:r>
            <a:r>
              <a:rPr lang="en-US" altLang="zh-CN" dirty="0" err="1"/>
              <a:t>TypeInfo</a:t>
            </a:r>
            <a:r>
              <a:rPr lang="zh-CN" altLang="zh-CN" dirty="0"/>
              <a:t>即</a:t>
            </a:r>
            <a:r>
              <a:rPr lang="en-US" altLang="zh-CN" dirty="0" err="1"/>
              <a:t>edu_info</a:t>
            </a:r>
            <a:endParaRPr lang="en-US" altLang="zh-CN" dirty="0"/>
          </a:p>
          <a:p>
            <a:r>
              <a:rPr lang="en-US" altLang="zh-CN" dirty="0" err="1"/>
              <a:t>TypeImpl</a:t>
            </a:r>
            <a:endParaRPr lang="en-US" altLang="zh-CN" dirty="0"/>
          </a:p>
          <a:p>
            <a:pPr lvl="1"/>
            <a:r>
              <a:rPr lang="zh-CN" altLang="zh-CN" dirty="0"/>
              <a:t>由</a:t>
            </a:r>
            <a:r>
              <a:rPr lang="en-US" altLang="zh-CN" dirty="0" err="1"/>
              <a:t>TypeInfo</a:t>
            </a:r>
            <a:r>
              <a:rPr lang="zh-CN" altLang="zh-CN" dirty="0"/>
              <a:t>注册得到，存储在全局</a:t>
            </a:r>
            <a:r>
              <a:rPr lang="en-US" altLang="zh-CN" dirty="0" err="1"/>
              <a:t>type_table</a:t>
            </a:r>
            <a:r>
              <a:rPr lang="zh-CN" altLang="zh-CN" dirty="0"/>
              <a:t>中 </a:t>
            </a:r>
            <a:r>
              <a:rPr lang="zh-CN" altLang="en-US" dirty="0"/>
              <a:t>，用于创建对象实例</a:t>
            </a:r>
            <a:endParaRPr lang="en-US" altLang="zh-CN" dirty="0"/>
          </a:p>
          <a:p>
            <a:r>
              <a:rPr lang="en-US" altLang="zh-CN" dirty="0" err="1"/>
              <a:t>type_init</a:t>
            </a:r>
            <a:r>
              <a:rPr lang="zh-CN" altLang="zh-CN" dirty="0"/>
              <a:t>函数</a:t>
            </a:r>
            <a:endParaRPr lang="en-US" altLang="zh-CN" dirty="0"/>
          </a:p>
          <a:p>
            <a:pPr lvl="1"/>
            <a:r>
              <a:rPr lang="zh-CN" altLang="zh-CN" dirty="0"/>
              <a:t>创建一个</a:t>
            </a:r>
            <a:r>
              <a:rPr lang="en-US" altLang="zh-CN" dirty="0" err="1"/>
              <a:t>ModuleEntry</a:t>
            </a:r>
            <a:r>
              <a:rPr lang="zh-CN" altLang="en-US" dirty="0"/>
              <a:t>，</a:t>
            </a:r>
            <a:r>
              <a:rPr lang="zh-CN" altLang="zh-CN" dirty="0"/>
              <a:t>存储初始化函数指针</a:t>
            </a:r>
            <a:r>
              <a:rPr lang="en-US" altLang="zh-CN" dirty="0" err="1"/>
              <a:t>type_register_static</a:t>
            </a:r>
            <a:r>
              <a:rPr lang="en-US" altLang="zh-CN" dirty="0"/>
              <a:t>(&amp;</a:t>
            </a:r>
            <a:r>
              <a:rPr lang="en-US" altLang="zh-CN" dirty="0" err="1"/>
              <a:t>edu_info</a:t>
            </a:r>
            <a:r>
              <a:rPr lang="en-US" altLang="zh-CN" dirty="0"/>
              <a:t>)</a:t>
            </a:r>
            <a:r>
              <a:rPr lang="zh-CN" altLang="zh-CN" dirty="0"/>
              <a:t> </a:t>
            </a: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4722" y="1849985"/>
            <a:ext cx="3777926" cy="4176409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将 </a:t>
            </a:r>
            <a:r>
              <a:rPr lang="en-US" altLang="zh-CN" dirty="0" err="1"/>
              <a:t>edu</a:t>
            </a:r>
            <a:r>
              <a:rPr lang="zh-CN" altLang="en-US" dirty="0"/>
              <a:t>设备</a:t>
            </a:r>
            <a:r>
              <a:rPr lang="en-US" altLang="zh-CN" dirty="0" err="1"/>
              <a:t>TypeInfo</a:t>
            </a:r>
            <a:r>
              <a:rPr lang="en-US" altLang="zh-CN" dirty="0"/>
              <a:t> </a:t>
            </a:r>
            <a:r>
              <a:rPr lang="zh-CN" altLang="en-US" dirty="0"/>
              <a:t>注册为</a:t>
            </a:r>
            <a:r>
              <a:rPr lang="en-US" altLang="zh-CN" dirty="0" err="1"/>
              <a:t>TypeImpl</a:t>
            </a:r>
            <a:endParaRPr lang="zh-CN" altLang="en-US" dirty="0"/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247590" y="1731523"/>
            <a:ext cx="5601976" cy="4429327"/>
          </a:xfrm>
        </p:spPr>
        <p:txBody>
          <a:bodyPr>
            <a:normAutofit/>
          </a:bodyPr>
          <a:lstStyle/>
          <a:p>
            <a:r>
              <a:rPr lang="en-US" altLang="zh-CN" dirty="0" err="1"/>
              <a:t>module_call_init</a:t>
            </a:r>
            <a:r>
              <a:rPr lang="zh-CN" altLang="zh-CN" dirty="0"/>
              <a:t>函数</a:t>
            </a:r>
            <a:endParaRPr lang="en-US" altLang="zh-CN" dirty="0"/>
          </a:p>
          <a:p>
            <a:pPr lvl="1"/>
            <a:r>
              <a:rPr lang="zh-CN" altLang="zh-CN" dirty="0"/>
              <a:t>遍历</a:t>
            </a:r>
            <a:r>
              <a:rPr lang="en-US" altLang="zh-CN" dirty="0" err="1"/>
              <a:t>ModuleTypeList</a:t>
            </a:r>
            <a:r>
              <a:rPr lang="zh-CN" altLang="zh-CN" dirty="0"/>
              <a:t>中的</a:t>
            </a:r>
            <a:r>
              <a:rPr lang="en-US" altLang="zh-CN" dirty="0" err="1"/>
              <a:t>ModuleEntry</a:t>
            </a:r>
            <a:r>
              <a:rPr lang="zh-CN" altLang="zh-CN" dirty="0"/>
              <a:t>并执行其存储的初始化函数。</a:t>
            </a:r>
            <a:endParaRPr lang="en-US" altLang="zh-CN" dirty="0"/>
          </a:p>
          <a:p>
            <a:pPr lvl="1"/>
            <a:r>
              <a:rPr lang="zh-CN" altLang="zh-CN" dirty="0"/>
              <a:t>对于</a:t>
            </a:r>
            <a:r>
              <a:rPr lang="en-US" altLang="zh-CN" dirty="0" err="1"/>
              <a:t>edu_info</a:t>
            </a:r>
            <a:r>
              <a:rPr lang="zh-CN" altLang="zh-CN" dirty="0"/>
              <a:t>而言，其对应的初始化函数就是</a:t>
            </a:r>
            <a:r>
              <a:rPr lang="en-US" altLang="zh-CN" dirty="0" err="1"/>
              <a:t>type_init</a:t>
            </a:r>
            <a:r>
              <a:rPr lang="zh-CN" altLang="zh-CN" dirty="0"/>
              <a:t>函数传入的函数指针即</a:t>
            </a:r>
            <a:r>
              <a:rPr lang="en-US" altLang="zh-CN" dirty="0" err="1"/>
              <a:t>type_register_static</a:t>
            </a:r>
            <a:r>
              <a:rPr lang="en-US" altLang="zh-CN" dirty="0"/>
              <a:t>(&amp;</a:t>
            </a:r>
            <a:r>
              <a:rPr lang="en-US" altLang="zh-CN" dirty="0" err="1"/>
              <a:t>edu_info</a:t>
            </a:r>
            <a:r>
              <a:rPr lang="en-US" altLang="zh-CN" dirty="0"/>
              <a:t>)</a:t>
            </a:r>
            <a:r>
              <a:rPr lang="zh-CN" altLang="zh-CN" dirty="0"/>
              <a:t>函数</a:t>
            </a:r>
            <a:endParaRPr lang="en-US" altLang="zh-CN" dirty="0"/>
          </a:p>
          <a:p>
            <a:r>
              <a:rPr lang="en-US" altLang="zh-CN" dirty="0" err="1"/>
              <a:t>type_register_internal</a:t>
            </a:r>
            <a:r>
              <a:rPr lang="zh-CN" altLang="zh-CN" dirty="0"/>
              <a:t>函数</a:t>
            </a:r>
            <a:endParaRPr lang="en-US" altLang="zh-CN" dirty="0"/>
          </a:p>
          <a:p>
            <a:pPr lvl="1"/>
            <a:r>
              <a:rPr lang="zh-CN" altLang="zh-CN" dirty="0"/>
              <a:t>调用</a:t>
            </a:r>
            <a:r>
              <a:rPr lang="en-US" altLang="zh-CN" dirty="0" err="1"/>
              <a:t>type_new</a:t>
            </a:r>
            <a:r>
              <a:rPr lang="zh-CN" altLang="zh-CN" dirty="0"/>
              <a:t>函数将</a:t>
            </a:r>
            <a:r>
              <a:rPr lang="en-US" altLang="zh-CN" dirty="0" err="1"/>
              <a:t>TypeInfo</a:t>
            </a:r>
            <a:r>
              <a:rPr lang="zh-CN" altLang="zh-CN" dirty="0"/>
              <a:t>转化为</a:t>
            </a:r>
            <a:r>
              <a:rPr lang="en-US" altLang="zh-CN" dirty="0" err="1"/>
              <a:t>TypeImpl</a:t>
            </a:r>
            <a:endParaRPr lang="en-US" altLang="zh-CN" dirty="0"/>
          </a:p>
          <a:p>
            <a:r>
              <a:rPr lang="en-US" altLang="zh-CN" dirty="0" err="1"/>
              <a:t>type_table_add</a:t>
            </a:r>
            <a:r>
              <a:rPr lang="zh-CN" altLang="zh-CN" dirty="0"/>
              <a:t>函数</a:t>
            </a:r>
            <a:endParaRPr lang="en-US" altLang="zh-CN" dirty="0"/>
          </a:p>
          <a:p>
            <a:pPr lvl="1"/>
            <a:r>
              <a:rPr lang="zh-CN" altLang="en-US" dirty="0"/>
              <a:t>注册</a:t>
            </a:r>
            <a:r>
              <a:rPr lang="en-US" altLang="zh-CN" dirty="0" err="1"/>
              <a:t>TypeImpl</a:t>
            </a:r>
            <a:r>
              <a:rPr lang="zh-CN" altLang="zh-CN" dirty="0"/>
              <a:t>到全局的</a:t>
            </a:r>
            <a:r>
              <a:rPr lang="en-US" altLang="zh-CN" dirty="0" err="1"/>
              <a:t>type_table</a:t>
            </a:r>
            <a:r>
              <a:rPr lang="zh-CN" altLang="zh-CN" dirty="0"/>
              <a:t>中</a:t>
            </a:r>
          </a:p>
          <a:p>
            <a:pPr marL="457200" lvl="1" indent="0">
              <a:buNone/>
            </a:pPr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9566" y="1790808"/>
            <a:ext cx="2720187" cy="4092913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创建</a:t>
            </a:r>
            <a:r>
              <a:rPr lang="en-US" altLang="zh-CN" dirty="0" err="1"/>
              <a:t>edu</a:t>
            </a:r>
            <a:r>
              <a:rPr lang="zh-CN" altLang="en-US" dirty="0"/>
              <a:t>设备对象类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247590" y="1731523"/>
            <a:ext cx="4726488" cy="5126477"/>
          </a:xfrm>
        </p:spPr>
        <p:txBody>
          <a:bodyPr>
            <a:normAutofit/>
          </a:bodyPr>
          <a:lstStyle/>
          <a:p>
            <a:r>
              <a:rPr lang="zh-CN" altLang="en-US" dirty="0"/>
              <a:t>创建</a:t>
            </a:r>
            <a:r>
              <a:rPr lang="zh-CN" altLang="zh-CN" dirty="0"/>
              <a:t>对象类</a:t>
            </a:r>
            <a:r>
              <a:rPr lang="zh-CN" altLang="en-US" dirty="0"/>
              <a:t>的</a:t>
            </a:r>
            <a:r>
              <a:rPr lang="zh-CN" altLang="zh-CN" dirty="0"/>
              <a:t>两种方式</a:t>
            </a:r>
            <a:endParaRPr lang="en-US" altLang="zh-CN" dirty="0"/>
          </a:p>
          <a:p>
            <a:pPr lvl="1"/>
            <a:r>
              <a:rPr lang="zh-CN" altLang="en-US" dirty="0"/>
              <a:t>主动调用，</a:t>
            </a:r>
            <a:r>
              <a:rPr lang="en-US" altLang="zh-CN" dirty="0" err="1"/>
              <a:t>object_class_get_list</a:t>
            </a:r>
            <a:endParaRPr lang="en-US" altLang="zh-CN" dirty="0"/>
          </a:p>
          <a:p>
            <a:pPr lvl="1"/>
            <a:r>
              <a:rPr lang="zh-CN" altLang="en-US" dirty="0"/>
              <a:t>被动调用</a:t>
            </a:r>
            <a:r>
              <a:rPr lang="zh-CN" altLang="zh-CN" dirty="0"/>
              <a:t>，</a:t>
            </a:r>
            <a:r>
              <a:rPr lang="en-US" altLang="zh-CN" dirty="0" err="1"/>
              <a:t>object_new_with_type</a:t>
            </a:r>
            <a:r>
              <a:rPr lang="zh-CN" altLang="zh-CN" dirty="0"/>
              <a:t>，</a:t>
            </a:r>
            <a:r>
              <a:rPr lang="en-US" altLang="zh-CN" dirty="0" err="1"/>
              <a:t>object_initialize_with_type</a:t>
            </a:r>
            <a:r>
              <a:rPr lang="en-US" altLang="zh-CN" dirty="0"/>
              <a:t>……</a:t>
            </a:r>
          </a:p>
          <a:p>
            <a:pPr lvl="1"/>
            <a:r>
              <a:rPr lang="zh-CN" altLang="en-US" dirty="0"/>
              <a:t>两种方式最终都会调用</a:t>
            </a:r>
            <a:r>
              <a:rPr lang="en-US" altLang="zh-CN" dirty="0" err="1"/>
              <a:t>type_initialize</a:t>
            </a:r>
            <a:r>
              <a:rPr lang="zh-CN" altLang="zh-CN" dirty="0"/>
              <a:t> </a:t>
            </a:r>
            <a:endParaRPr lang="en-US" altLang="zh-CN" dirty="0"/>
          </a:p>
          <a:p>
            <a:r>
              <a:rPr lang="en-US" altLang="zh-CN" dirty="0" err="1"/>
              <a:t>type_initialize</a:t>
            </a:r>
            <a:r>
              <a:rPr lang="zh-CN" altLang="zh-CN" dirty="0"/>
              <a:t> </a:t>
            </a:r>
            <a:endParaRPr lang="en-US" altLang="zh-CN" dirty="0"/>
          </a:p>
          <a:p>
            <a:pPr lvl="1"/>
            <a:r>
              <a:rPr lang="en-US" altLang="zh-CN" dirty="0" err="1"/>
              <a:t>TypeImpl</a:t>
            </a:r>
            <a:r>
              <a:rPr lang="zh-CN" altLang="zh-CN" dirty="0"/>
              <a:t>结构体作为参数 </a:t>
            </a:r>
            <a:endParaRPr lang="en-US" altLang="zh-CN" dirty="0"/>
          </a:p>
          <a:p>
            <a:pPr lvl="1"/>
            <a:r>
              <a:rPr lang="zh-CN" altLang="zh-CN" dirty="0"/>
              <a:t>对应对象类分配内存空间 </a:t>
            </a:r>
            <a:endParaRPr lang="en-US" altLang="zh-CN" dirty="0"/>
          </a:p>
          <a:p>
            <a:pPr lvl="1"/>
            <a:r>
              <a:rPr lang="zh-CN" altLang="zh-CN" dirty="0"/>
              <a:t>调用</a:t>
            </a:r>
            <a:r>
              <a:rPr lang="en-US" altLang="zh-CN" dirty="0" err="1"/>
              <a:t>type_get_parent</a:t>
            </a:r>
            <a:r>
              <a:rPr lang="zh-CN" altLang="zh-CN" dirty="0"/>
              <a:t>函数获取其父对象类的</a:t>
            </a:r>
            <a:r>
              <a:rPr lang="en-US" altLang="zh-CN" dirty="0" err="1"/>
              <a:t>TypeImpl</a:t>
            </a:r>
            <a:r>
              <a:rPr lang="zh-CN" altLang="zh-CN" dirty="0"/>
              <a:t>。递归调用，逐级向上初始化父对象类直至到达根对象类</a:t>
            </a:r>
            <a:r>
              <a:rPr lang="en-US" altLang="zh-CN" dirty="0" err="1"/>
              <a:t>ObjectClass</a:t>
            </a:r>
            <a:r>
              <a:rPr lang="zh-CN" altLang="zh-CN" dirty="0"/>
              <a:t> </a:t>
            </a: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123" y="1951071"/>
            <a:ext cx="3136900" cy="31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solidFill>
                <a:srgbClr val="C915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841535" y="1303550"/>
            <a:ext cx="843427" cy="443226"/>
            <a:chOff x="666810" y="2586037"/>
            <a:chExt cx="468000" cy="245937"/>
          </a:xfrm>
        </p:grpSpPr>
        <p:sp>
          <p:nvSpPr>
            <p:cNvPr id="4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5" name="文本框 4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915073" y="1274734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概述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841535" y="2223523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1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4" name="文本框 1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2915073" y="2194707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虚拟化实现方式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1841535" y="3143496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18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9" name="文本框 18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915073" y="3114680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QEMU/KVM I/O</a:t>
            </a:r>
            <a:r>
              <a:rPr lang="zh-CN" altLang="en-US" sz="2400" dirty="0"/>
              <a:t>虚拟化实现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1841535" y="4063469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2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24" name="文本框 2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2915073" y="4034653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GiantVM</a:t>
            </a:r>
            <a:r>
              <a:rPr lang="en-US" altLang="zh-CN" sz="2400" dirty="0"/>
              <a:t> I/O</a:t>
            </a:r>
            <a:r>
              <a:rPr lang="zh-CN" altLang="en-US" sz="2400" dirty="0"/>
              <a:t>虚拟化</a:t>
            </a:r>
          </a:p>
        </p:txBody>
      </p:sp>
      <p:grpSp>
        <p:nvGrpSpPr>
          <p:cNvPr id="32" name="组合 31"/>
          <p:cNvGrpSpPr/>
          <p:nvPr/>
        </p:nvGrpSpPr>
        <p:grpSpPr>
          <a:xfrm>
            <a:off x="1841535" y="4983444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3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34" name="文本框 3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2915073" y="4954628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虚拟化发展历史与现状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创建</a:t>
            </a:r>
            <a:r>
              <a:rPr lang="en-US" altLang="zh-CN" dirty="0" err="1"/>
              <a:t>edu</a:t>
            </a:r>
            <a:r>
              <a:rPr lang="zh-CN" altLang="en-US" dirty="0"/>
              <a:t>设备对象类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247590" y="1731523"/>
            <a:ext cx="4726488" cy="5126477"/>
          </a:xfrm>
        </p:spPr>
        <p:txBody>
          <a:bodyPr>
            <a:normAutofit/>
          </a:bodyPr>
          <a:lstStyle/>
          <a:p>
            <a:r>
              <a:rPr lang="en-US" altLang="zh-CN" dirty="0" err="1"/>
              <a:t>memcpy</a:t>
            </a:r>
            <a:endParaRPr lang="en-US" altLang="zh-CN" dirty="0"/>
          </a:p>
          <a:p>
            <a:pPr lvl="1"/>
            <a:r>
              <a:rPr lang="zh-CN" altLang="zh-CN" dirty="0"/>
              <a:t>将父对象类复制到其内存空间的</a:t>
            </a:r>
            <a:r>
              <a:rPr lang="zh-CN" altLang="en-US" dirty="0"/>
              <a:t>前半部分</a:t>
            </a:r>
            <a:endParaRPr lang="en-US" altLang="zh-CN" dirty="0"/>
          </a:p>
          <a:p>
            <a:pPr lvl="1"/>
            <a:r>
              <a:rPr lang="zh-CN" altLang="en-US" dirty="0"/>
              <a:t>目的：实现父类和子类直接的转换</a:t>
            </a:r>
            <a:endParaRPr lang="en-US" altLang="zh-CN" dirty="0"/>
          </a:p>
          <a:p>
            <a:r>
              <a:rPr lang="en-US" altLang="zh-CN" dirty="0"/>
              <a:t>parent-&gt;</a:t>
            </a:r>
            <a:r>
              <a:rPr lang="en-US" altLang="zh-CN" dirty="0" err="1"/>
              <a:t>class_base_init</a:t>
            </a:r>
            <a:r>
              <a:rPr lang="en-US" altLang="zh-CN" dirty="0"/>
              <a:t>()</a:t>
            </a:r>
          </a:p>
          <a:p>
            <a:pPr lvl="1"/>
            <a:r>
              <a:rPr lang="zh-CN" altLang="en-US" dirty="0"/>
              <a:t>初始化父类</a:t>
            </a:r>
            <a:endParaRPr lang="en-US" altLang="zh-CN" dirty="0"/>
          </a:p>
          <a:p>
            <a:r>
              <a:rPr lang="en-US" altLang="zh-CN" dirty="0" err="1"/>
              <a:t>ti</a:t>
            </a:r>
            <a:r>
              <a:rPr lang="en-US" altLang="zh-CN" dirty="0"/>
              <a:t>-&gt;</a:t>
            </a:r>
            <a:r>
              <a:rPr lang="en-US" altLang="zh-CN" dirty="0" err="1"/>
              <a:t>class_init</a:t>
            </a:r>
            <a:r>
              <a:rPr lang="en-US" altLang="zh-CN" dirty="0"/>
              <a:t>()</a:t>
            </a:r>
          </a:p>
          <a:p>
            <a:pPr lvl="1"/>
            <a:r>
              <a:rPr lang="zh-CN" altLang="en-US" dirty="0"/>
              <a:t>即</a:t>
            </a:r>
            <a:r>
              <a:rPr lang="en-US" altLang="zh-CN" dirty="0" err="1"/>
              <a:t>edu_class_init</a:t>
            </a:r>
            <a:r>
              <a:rPr lang="zh-CN" altLang="zh-CN" dirty="0"/>
              <a:t> </a:t>
            </a:r>
            <a:r>
              <a:rPr lang="zh-CN" altLang="en-US" dirty="0"/>
              <a:t>函数，设置</a:t>
            </a:r>
            <a:r>
              <a:rPr lang="en-US" altLang="zh-CN" dirty="0" err="1"/>
              <a:t>edu</a:t>
            </a:r>
            <a:r>
              <a:rPr lang="zh-CN" altLang="en-US" dirty="0"/>
              <a:t>设备的厂商号与设备号等信息</a:t>
            </a:r>
            <a:endParaRPr lang="en-US" altLang="zh-CN" dirty="0"/>
          </a:p>
          <a:p>
            <a:pPr lvl="1"/>
            <a:r>
              <a:rPr lang="zh-CN" altLang="en-US" dirty="0"/>
              <a:t>设置</a:t>
            </a:r>
            <a:r>
              <a:rPr lang="en-US" altLang="zh-CN" dirty="0" err="1"/>
              <a:t>edu</a:t>
            </a:r>
            <a:r>
              <a:rPr lang="zh-CN" altLang="en-US" dirty="0"/>
              <a:t>设备的具现化函数</a:t>
            </a:r>
            <a:r>
              <a:rPr lang="en-US" altLang="zh-CN" dirty="0" err="1"/>
              <a:t>pci_edu_realize</a:t>
            </a:r>
            <a:r>
              <a:rPr lang="zh-CN" altLang="zh-CN" dirty="0"/>
              <a:t> 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6697" y="1483611"/>
            <a:ext cx="3136900" cy="31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创建</a:t>
            </a:r>
            <a:r>
              <a:rPr lang="en-US" altLang="zh-CN" dirty="0" err="1"/>
              <a:t>edu</a:t>
            </a:r>
            <a:r>
              <a:rPr lang="zh-CN" altLang="en-US" dirty="0"/>
              <a:t>设备对象实例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247590" y="1731523"/>
            <a:ext cx="4726488" cy="5126477"/>
          </a:xfrm>
        </p:spPr>
        <p:txBody>
          <a:bodyPr>
            <a:normAutofit/>
          </a:bodyPr>
          <a:lstStyle/>
          <a:p>
            <a:r>
              <a:rPr lang="zh-CN" altLang="en-US" dirty="0"/>
              <a:t>对象实例</a:t>
            </a:r>
          </a:p>
          <a:p>
            <a:pPr lvl="1"/>
            <a:r>
              <a:rPr lang="zh-CN" altLang="en-US" dirty="0"/>
              <a:t>一个具体设备的抽象</a:t>
            </a:r>
          </a:p>
          <a:p>
            <a:pPr lvl="1"/>
            <a:r>
              <a:rPr lang="zh-CN" altLang="en-US" dirty="0"/>
              <a:t>对应一个</a:t>
            </a:r>
            <a:r>
              <a:rPr lang="en-US" altLang="zh-CN" dirty="0"/>
              <a:t>XXX State</a:t>
            </a:r>
            <a:r>
              <a:rPr lang="zh-CN" altLang="en-US" dirty="0"/>
              <a:t>结构体，记录自身设备信息</a:t>
            </a:r>
            <a:endParaRPr lang="en-US" altLang="zh-CN" dirty="0"/>
          </a:p>
          <a:p>
            <a:r>
              <a:rPr lang="zh-CN" altLang="zh-CN" dirty="0"/>
              <a:t>创建</a:t>
            </a:r>
            <a:r>
              <a:rPr lang="en-US" altLang="zh-CN" dirty="0" err="1"/>
              <a:t>edu</a:t>
            </a:r>
            <a:r>
              <a:rPr lang="zh-CN" altLang="zh-CN" dirty="0"/>
              <a:t>设备对象实例</a:t>
            </a:r>
            <a:endParaRPr lang="en-US" altLang="zh-CN" dirty="0"/>
          </a:p>
          <a:p>
            <a:pPr lvl="1"/>
            <a:r>
              <a:rPr lang="zh-CN" altLang="zh-CN" dirty="0"/>
              <a:t>一般的做法</a:t>
            </a:r>
            <a:r>
              <a:rPr lang="zh-CN" altLang="en-US" dirty="0"/>
              <a:t>，</a:t>
            </a:r>
            <a:r>
              <a:rPr lang="zh-CN" altLang="zh-CN" dirty="0"/>
              <a:t>启动命令行中添加</a:t>
            </a:r>
            <a:r>
              <a:rPr lang="en-US" altLang="zh-CN" dirty="0"/>
              <a:t>-device </a:t>
            </a:r>
            <a:r>
              <a:rPr lang="en-US" altLang="zh-CN" dirty="0" err="1"/>
              <a:t>edu</a:t>
            </a:r>
            <a:r>
              <a:rPr lang="zh-CN" altLang="zh-CN" dirty="0"/>
              <a:t>参数</a:t>
            </a:r>
            <a:endParaRPr lang="en-US" altLang="zh-CN" dirty="0"/>
          </a:p>
          <a:p>
            <a:pPr lvl="1"/>
            <a:r>
              <a:rPr lang="en-US" altLang="zh-CN" dirty="0"/>
              <a:t>QEMU</a:t>
            </a:r>
            <a:r>
              <a:rPr lang="zh-CN" altLang="zh-CN" dirty="0"/>
              <a:t>会检查到该参数后调用</a:t>
            </a:r>
            <a:r>
              <a:rPr lang="en-US" altLang="zh-CN" dirty="0" err="1"/>
              <a:t>qdev_device_add</a:t>
            </a:r>
            <a:r>
              <a:rPr lang="zh-CN" altLang="zh-CN" dirty="0"/>
              <a:t>函数</a:t>
            </a:r>
            <a:r>
              <a:rPr lang="zh-CN" altLang="en-US" dirty="0"/>
              <a:t>创建</a:t>
            </a:r>
            <a:r>
              <a:rPr lang="en-US" altLang="zh-CN" dirty="0" err="1"/>
              <a:t>edu</a:t>
            </a:r>
            <a:r>
              <a:rPr lang="zh-CN" altLang="zh-CN" dirty="0"/>
              <a:t>设备</a:t>
            </a:r>
            <a:endParaRPr lang="en-US" altLang="zh-CN" dirty="0"/>
          </a:p>
          <a:p>
            <a:pPr lvl="1"/>
            <a:r>
              <a:rPr lang="zh-CN" altLang="zh-CN" dirty="0"/>
              <a:t>为</a:t>
            </a:r>
            <a:r>
              <a:rPr lang="en-US" altLang="zh-CN" dirty="0" err="1"/>
              <a:t>edu</a:t>
            </a:r>
            <a:r>
              <a:rPr lang="zh-CN" altLang="en-US" dirty="0"/>
              <a:t>设备</a:t>
            </a:r>
            <a:r>
              <a:rPr lang="zh-CN" altLang="zh-CN" dirty="0"/>
              <a:t>对象实例分配大小为</a:t>
            </a:r>
            <a:r>
              <a:rPr lang="en-US" altLang="zh-CN" dirty="0" err="1"/>
              <a:t>sizeof</a:t>
            </a:r>
            <a:r>
              <a:rPr lang="en-US" altLang="zh-CN" dirty="0"/>
              <a:t>(</a:t>
            </a:r>
            <a:r>
              <a:rPr lang="en-US" altLang="zh-CN" dirty="0" err="1"/>
              <a:t>EduState</a:t>
            </a:r>
            <a:r>
              <a:rPr lang="en-US" altLang="zh-CN" dirty="0"/>
              <a:t>)</a:t>
            </a:r>
            <a:r>
              <a:rPr lang="zh-CN" altLang="zh-CN" dirty="0"/>
              <a:t>的内存空间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7005" y="1800499"/>
            <a:ext cx="3910248" cy="35682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具现化</a:t>
            </a:r>
            <a:r>
              <a:rPr lang="en-US" altLang="zh-CN" dirty="0" err="1"/>
              <a:t>edu</a:t>
            </a:r>
            <a:r>
              <a:rPr lang="zh-CN" altLang="en-US" dirty="0"/>
              <a:t>设备对象实例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247589" y="1731523"/>
            <a:ext cx="8372163" cy="5126477"/>
          </a:xfrm>
        </p:spPr>
        <p:txBody>
          <a:bodyPr>
            <a:normAutofit/>
          </a:bodyPr>
          <a:lstStyle/>
          <a:p>
            <a:r>
              <a:rPr lang="en-US" altLang="zh-CN" dirty="0" err="1"/>
              <a:t>EduState</a:t>
            </a:r>
            <a:r>
              <a:rPr lang="zh-CN" altLang="zh-CN" dirty="0"/>
              <a:t>里的属性并未分配</a:t>
            </a:r>
            <a:r>
              <a:rPr lang="zh-CN" altLang="en-US" dirty="0"/>
              <a:t>，</a:t>
            </a:r>
            <a:r>
              <a:rPr lang="zh-CN" altLang="zh-CN" dirty="0"/>
              <a:t>必须具现化该对象实例</a:t>
            </a:r>
            <a:endParaRPr lang="en-US" altLang="zh-CN" dirty="0"/>
          </a:p>
          <a:p>
            <a:r>
              <a:rPr lang="en-US" altLang="zh-CN" dirty="0" err="1"/>
              <a:t>edu</a:t>
            </a:r>
            <a:r>
              <a:rPr lang="zh-CN" altLang="en-US" dirty="0"/>
              <a:t>设备具现化</a:t>
            </a:r>
            <a:r>
              <a:rPr lang="en-US" altLang="zh-CN" dirty="0"/>
              <a:t>-&gt;</a:t>
            </a:r>
            <a:r>
              <a:rPr lang="en-US" altLang="zh-CN" dirty="0" err="1"/>
              <a:t>pci_edu_realize</a:t>
            </a:r>
            <a:r>
              <a:rPr lang="zh-CN" altLang="zh-CN" dirty="0"/>
              <a:t> </a:t>
            </a:r>
            <a:endParaRPr lang="en-US" altLang="zh-CN" dirty="0"/>
          </a:p>
          <a:p>
            <a:pPr lvl="1"/>
            <a:r>
              <a:rPr lang="zh-CN" altLang="zh-CN" dirty="0"/>
              <a:t>初始化</a:t>
            </a:r>
            <a:r>
              <a:rPr lang="en-US" altLang="zh-CN" dirty="0" err="1"/>
              <a:t>edu</a:t>
            </a:r>
            <a:r>
              <a:rPr lang="zh-CN" altLang="zh-CN" dirty="0"/>
              <a:t>设备配置空间 </a:t>
            </a:r>
            <a:endParaRPr lang="en-US" altLang="zh-CN" dirty="0"/>
          </a:p>
          <a:p>
            <a:pPr lvl="2"/>
            <a:r>
              <a:rPr lang="zh-CN" altLang="zh-CN" dirty="0"/>
              <a:t>设置</a:t>
            </a:r>
            <a:r>
              <a:rPr lang="en-US" altLang="zh-CN" dirty="0"/>
              <a:t>PCI</a:t>
            </a:r>
            <a:r>
              <a:rPr lang="zh-CN" altLang="zh-CN" dirty="0"/>
              <a:t>配置空间中的</a:t>
            </a:r>
            <a:r>
              <a:rPr lang="en-US" altLang="zh-CN" dirty="0"/>
              <a:t>Interrupt Pin</a:t>
            </a:r>
            <a:r>
              <a:rPr lang="zh-CN" altLang="zh-CN" dirty="0"/>
              <a:t>寄存器</a:t>
            </a:r>
            <a:r>
              <a:rPr lang="en-US" altLang="zh-CN" dirty="0"/>
              <a:t>(0X3D)</a:t>
            </a:r>
            <a:r>
              <a:rPr lang="zh-CN" altLang="zh-CN" dirty="0"/>
              <a:t>的值为</a:t>
            </a:r>
            <a:r>
              <a:rPr lang="en-US" altLang="zh-CN" dirty="0"/>
              <a:t>1</a:t>
            </a:r>
            <a:r>
              <a:rPr lang="zh-CN" altLang="zh-CN" dirty="0"/>
              <a:t>，</a:t>
            </a:r>
            <a:r>
              <a:rPr lang="en-US" altLang="zh-CN" dirty="0" err="1"/>
              <a:t>edu</a:t>
            </a:r>
            <a:r>
              <a:rPr lang="zh-CN" altLang="zh-CN" dirty="0"/>
              <a:t>设备使用</a:t>
            </a:r>
            <a:r>
              <a:rPr lang="en-US" altLang="zh-CN" dirty="0"/>
              <a:t>INTA#</a:t>
            </a:r>
            <a:r>
              <a:rPr lang="zh-CN" altLang="zh-CN" dirty="0"/>
              <a:t>脚来申请中断 </a:t>
            </a:r>
            <a:endParaRPr lang="en-US" altLang="zh-CN" dirty="0"/>
          </a:p>
          <a:p>
            <a:pPr lvl="2"/>
            <a:r>
              <a:rPr lang="zh-CN" altLang="zh-CN" dirty="0"/>
              <a:t>设置</a:t>
            </a:r>
            <a:r>
              <a:rPr lang="en-US" altLang="zh-CN" dirty="0"/>
              <a:t>PCI</a:t>
            </a:r>
            <a:r>
              <a:rPr lang="zh-CN" altLang="zh-CN" dirty="0"/>
              <a:t>配置空间以开启</a:t>
            </a:r>
            <a:r>
              <a:rPr lang="en-US" altLang="zh-CN" dirty="0"/>
              <a:t>MSI</a:t>
            </a:r>
            <a:r>
              <a:rPr lang="zh-CN" altLang="zh-CN" dirty="0"/>
              <a:t>功能 </a:t>
            </a:r>
            <a:endParaRPr lang="en-US" altLang="zh-CN" dirty="0"/>
          </a:p>
          <a:p>
            <a:pPr lvl="2"/>
            <a:r>
              <a:rPr lang="zh-CN" altLang="zh-CN" dirty="0"/>
              <a:t>初始化一个</a:t>
            </a:r>
            <a:r>
              <a:rPr lang="en-US" altLang="zh-CN" dirty="0"/>
              <a:t>MMIO</a:t>
            </a:r>
            <a:r>
              <a:rPr lang="zh-CN" altLang="zh-CN" dirty="0"/>
              <a:t>内存区域，该内存区域大小为</a:t>
            </a:r>
            <a:r>
              <a:rPr lang="en-US" altLang="zh-CN" dirty="0"/>
              <a:t>1MB</a:t>
            </a:r>
            <a:r>
              <a:rPr lang="zh-CN" altLang="zh-CN" dirty="0"/>
              <a:t>，并指定该</a:t>
            </a:r>
            <a:r>
              <a:rPr lang="en-US" altLang="zh-CN" dirty="0"/>
              <a:t>MMIO</a:t>
            </a:r>
            <a:r>
              <a:rPr lang="zh-CN" altLang="zh-CN" dirty="0"/>
              <a:t>内存区域的读写函数 </a:t>
            </a:r>
            <a:endParaRPr lang="en-US" altLang="zh-CN" dirty="0"/>
          </a:p>
          <a:p>
            <a:pPr lvl="2"/>
            <a:r>
              <a:rPr lang="en-US" altLang="zh-CN" dirty="0"/>
              <a:t>MMIO</a:t>
            </a:r>
            <a:r>
              <a:rPr lang="zh-CN" altLang="zh-CN" dirty="0"/>
              <a:t>参数注册到设备配置空间的第</a:t>
            </a:r>
            <a:r>
              <a:rPr lang="en-US" altLang="zh-CN" dirty="0"/>
              <a:t>0</a:t>
            </a:r>
            <a:r>
              <a:rPr lang="zh-CN" altLang="zh-CN" dirty="0"/>
              <a:t>号</a:t>
            </a:r>
            <a:r>
              <a:rPr lang="en-US" altLang="zh-CN" dirty="0"/>
              <a:t>BAR</a:t>
            </a:r>
            <a:r>
              <a:rPr lang="zh-CN" altLang="zh-CN" dirty="0"/>
              <a:t> 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edu</a:t>
            </a:r>
            <a:r>
              <a:rPr lang="zh-CN" altLang="en-US" dirty="0"/>
              <a:t>设备</a:t>
            </a:r>
            <a:r>
              <a:rPr lang="en-US" altLang="zh-CN" dirty="0"/>
              <a:t>MMIO</a:t>
            </a:r>
            <a:r>
              <a:rPr lang="zh-CN" altLang="en-US" dirty="0"/>
              <a:t>处理过程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5792356" y="2008869"/>
            <a:ext cx="3073832" cy="4761582"/>
          </a:xfrm>
        </p:spPr>
        <p:txBody>
          <a:bodyPr>
            <a:normAutofit fontScale="70000" lnSpcReduction="20000"/>
          </a:bodyPr>
          <a:lstStyle/>
          <a:p>
            <a:r>
              <a:rPr lang="zh-CN" altLang="zh-CN" dirty="0"/>
              <a:t>当虚拟机第一次访问</a:t>
            </a:r>
            <a:r>
              <a:rPr lang="en-US" altLang="zh-CN" dirty="0" err="1"/>
              <a:t>edu</a:t>
            </a:r>
            <a:r>
              <a:rPr lang="zh-CN" altLang="zh-CN" dirty="0"/>
              <a:t>设备的</a:t>
            </a:r>
            <a:r>
              <a:rPr lang="en-US" altLang="zh-CN" dirty="0"/>
              <a:t>MMIO </a:t>
            </a:r>
            <a:r>
              <a:rPr lang="en-US" altLang="zh-CN" dirty="0" err="1"/>
              <a:t>MemoryRegion</a:t>
            </a:r>
            <a:r>
              <a:rPr lang="zh-CN" altLang="zh-CN" dirty="0"/>
              <a:t>时，由于先前没有给该</a:t>
            </a:r>
            <a:r>
              <a:rPr lang="en-US" altLang="zh-CN" dirty="0"/>
              <a:t>MR</a:t>
            </a:r>
            <a:r>
              <a:rPr lang="zh-CN" altLang="zh-CN" dirty="0"/>
              <a:t>分配</a:t>
            </a:r>
            <a:r>
              <a:rPr lang="en-US" altLang="zh-CN" dirty="0"/>
              <a:t>RAM</a:t>
            </a:r>
            <a:r>
              <a:rPr lang="zh-CN" altLang="zh-CN" dirty="0"/>
              <a:t>，因此会产生一个</a:t>
            </a:r>
            <a:r>
              <a:rPr lang="en-US" altLang="zh-CN" dirty="0"/>
              <a:t>EPT Violation</a:t>
            </a:r>
            <a:r>
              <a:rPr lang="zh-CN" altLang="zh-CN" dirty="0"/>
              <a:t>缺页异常 </a:t>
            </a:r>
            <a:endParaRPr lang="en-US" altLang="zh-CN" dirty="0"/>
          </a:p>
          <a:p>
            <a:r>
              <a:rPr lang="en-US" altLang="zh-CN" dirty="0"/>
              <a:t>KVM</a:t>
            </a:r>
            <a:r>
              <a:rPr lang="zh-CN" altLang="zh-CN" dirty="0"/>
              <a:t>会</a:t>
            </a:r>
            <a:r>
              <a:rPr lang="zh-CN" altLang="en-US" dirty="0"/>
              <a:t>检查客户机物理页号，</a:t>
            </a:r>
            <a:r>
              <a:rPr lang="en-GB" altLang="zh-CN" dirty="0" err="1"/>
              <a:t>memslots</a:t>
            </a:r>
            <a:r>
              <a:rPr lang="zh-CN" altLang="en-US" dirty="0"/>
              <a:t>的范围中。如果不在，则将</a:t>
            </a:r>
            <a:r>
              <a:rPr lang="zh-CN" altLang="en-GB" dirty="0"/>
              <a:t>宿主机</a:t>
            </a:r>
            <a:r>
              <a:rPr lang="zh-CN" altLang="en-US" dirty="0"/>
              <a:t>物理页号中写入</a:t>
            </a:r>
            <a:r>
              <a:rPr lang="en-GB" altLang="zh-CN" dirty="0"/>
              <a:t>KVM_PFN_NOSLOT</a:t>
            </a:r>
            <a:endParaRPr lang="en-US" altLang="zh-CN" dirty="0"/>
          </a:p>
          <a:p>
            <a:r>
              <a:rPr lang="en-US" altLang="zh-CN" dirty="0"/>
              <a:t>KVM</a:t>
            </a:r>
            <a:r>
              <a:rPr lang="zh-CN" altLang="en-US" dirty="0"/>
              <a:t>将</a:t>
            </a:r>
            <a:r>
              <a:rPr lang="zh-CN" altLang="zh-CN" dirty="0"/>
              <a:t>对应的</a:t>
            </a:r>
            <a:r>
              <a:rPr lang="en-US" altLang="zh-CN" dirty="0"/>
              <a:t>EPT</a:t>
            </a:r>
            <a:r>
              <a:rPr lang="zh-CN" altLang="zh-CN" dirty="0"/>
              <a:t>页表属性标记上代表</a:t>
            </a:r>
            <a:r>
              <a:rPr lang="en-US" altLang="zh-CN" dirty="0"/>
              <a:t>MMIO</a:t>
            </a:r>
            <a:r>
              <a:rPr lang="zh-CN" altLang="zh-CN" dirty="0"/>
              <a:t>的特殊值</a:t>
            </a:r>
            <a:r>
              <a:rPr lang="zh-CN" altLang="en-US" dirty="0"/>
              <a:t>，</a:t>
            </a:r>
            <a:r>
              <a:rPr lang="zh-CN" altLang="zh-CN" dirty="0"/>
              <a:t>以后的读写都会引起</a:t>
            </a:r>
            <a:r>
              <a:rPr lang="en-US" altLang="zh-CN" dirty="0"/>
              <a:t>EXIT_REASON_EPT_MISCONFIG</a:t>
            </a:r>
            <a:r>
              <a:rPr lang="zh-CN" altLang="zh-CN" dirty="0"/>
              <a:t>类型的</a:t>
            </a:r>
            <a:r>
              <a:rPr lang="en-US" altLang="zh-CN" dirty="0"/>
              <a:t>VM-Exit</a:t>
            </a:r>
            <a:r>
              <a:rPr lang="zh-CN" altLang="zh-CN" dirty="0"/>
              <a:t> </a:t>
            </a:r>
            <a:endParaRPr lang="en-US" altLang="zh-CN" dirty="0"/>
          </a:p>
          <a:p>
            <a:r>
              <a:rPr lang="zh-CN" altLang="zh-CN" dirty="0"/>
              <a:t> </a:t>
            </a:r>
            <a:r>
              <a:rPr lang="zh-CN" altLang="en-US" dirty="0"/>
              <a:t>由于</a:t>
            </a:r>
            <a:r>
              <a:rPr lang="en-US" altLang="zh-CN" dirty="0" err="1"/>
              <a:t>edu</a:t>
            </a:r>
            <a:r>
              <a:rPr lang="zh-CN" altLang="en-US" dirty="0"/>
              <a:t>设备是虚拟设备，需要返回</a:t>
            </a:r>
            <a:r>
              <a:rPr lang="en-US" altLang="zh-CN" dirty="0"/>
              <a:t>QEMU</a:t>
            </a:r>
            <a:r>
              <a:rPr lang="zh-CN" altLang="en-US" dirty="0"/>
              <a:t>中进行处理。</a:t>
            </a:r>
            <a:r>
              <a:rPr lang="en-US" altLang="zh-CN" dirty="0"/>
              <a:t>QEMU</a:t>
            </a:r>
            <a:r>
              <a:rPr lang="zh-CN" altLang="en-US" dirty="0"/>
              <a:t>检查</a:t>
            </a:r>
            <a:r>
              <a:rPr lang="en-US" altLang="zh-CN" dirty="0" err="1"/>
              <a:t>exit_reason</a:t>
            </a:r>
            <a:r>
              <a:rPr lang="zh-CN" altLang="en-US" dirty="0"/>
              <a:t>，由</a:t>
            </a:r>
            <a:r>
              <a:rPr lang="en-US" altLang="zh-CN" dirty="0" err="1"/>
              <a:t>address_space_rw</a:t>
            </a:r>
            <a:r>
              <a:rPr lang="zh-CN" altLang="zh-CN" dirty="0"/>
              <a:t> </a:t>
            </a:r>
            <a:r>
              <a:rPr lang="zh-CN" altLang="en-US" dirty="0"/>
              <a:t>进行处理，最终回调</a:t>
            </a:r>
            <a:r>
              <a:rPr lang="en-US" altLang="zh-CN" dirty="0" err="1"/>
              <a:t>edu</a:t>
            </a:r>
            <a:r>
              <a:rPr lang="zh-CN" altLang="en-US" dirty="0"/>
              <a:t>设备中定义的</a:t>
            </a:r>
            <a:r>
              <a:rPr lang="en-US" altLang="zh-CN" dirty="0"/>
              <a:t>MMIO</a:t>
            </a:r>
            <a:r>
              <a:rPr lang="zh-CN" altLang="en-US" dirty="0"/>
              <a:t>读写函数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554" y="2193425"/>
            <a:ext cx="5558600" cy="2672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63" y="5393313"/>
            <a:ext cx="5296981" cy="388686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实验：为</a:t>
            </a:r>
            <a:r>
              <a:rPr lang="en-US" altLang="zh-CN" dirty="0" err="1"/>
              <a:t>edu</a:t>
            </a:r>
            <a:r>
              <a:rPr lang="zh-CN" altLang="en-US" dirty="0"/>
              <a:t>设备添加设备驱动</a:t>
            </a:r>
          </a:p>
        </p:txBody>
      </p:sp>
      <p:sp>
        <p:nvSpPr>
          <p:cNvPr id="9" name="内容占位符 3"/>
          <p:cNvSpPr>
            <a:spLocks noGrp="1"/>
          </p:cNvSpPr>
          <p:nvPr>
            <p:ph sz="quarter" idx="10"/>
          </p:nvPr>
        </p:nvSpPr>
        <p:spPr>
          <a:xfrm>
            <a:off x="247589" y="1731523"/>
            <a:ext cx="8372163" cy="5126477"/>
          </a:xfrm>
        </p:spPr>
        <p:txBody>
          <a:bodyPr>
            <a:normAutofit/>
          </a:bodyPr>
          <a:lstStyle/>
          <a:p>
            <a:r>
              <a:rPr lang="zh-CN" altLang="en-US" dirty="0"/>
              <a:t>实验目标：通过添加设备驱动使用</a:t>
            </a:r>
            <a:r>
              <a:rPr lang="en-US" altLang="zh-CN" dirty="0" err="1"/>
              <a:t>edu</a:t>
            </a:r>
            <a:r>
              <a:rPr lang="zh-CN" altLang="en-US" dirty="0"/>
              <a:t>设备定义的功能</a:t>
            </a:r>
            <a:endParaRPr lang="en-US" altLang="zh-CN" dirty="0"/>
          </a:p>
          <a:p>
            <a:r>
              <a:rPr lang="zh-CN" altLang="en-US" dirty="0"/>
              <a:t>实验概述</a:t>
            </a:r>
            <a:endParaRPr lang="en-US" altLang="zh-CN" dirty="0"/>
          </a:p>
          <a:p>
            <a:pPr lvl="1"/>
            <a:r>
              <a:rPr lang="zh-CN" altLang="en-US" dirty="0"/>
              <a:t>编写</a:t>
            </a:r>
            <a:r>
              <a:rPr lang="en-US" altLang="zh-CN" dirty="0" err="1"/>
              <a:t>edu</a:t>
            </a:r>
            <a:r>
              <a:rPr lang="zh-CN" altLang="en-US" dirty="0"/>
              <a:t>设备驱动，为用户提供设备使用接口</a:t>
            </a:r>
            <a:endParaRPr lang="en-US" altLang="zh-CN" dirty="0"/>
          </a:p>
          <a:p>
            <a:pPr lvl="1"/>
            <a:r>
              <a:rPr lang="zh-CN" altLang="en-US" dirty="0"/>
              <a:t>为</a:t>
            </a:r>
            <a:r>
              <a:rPr lang="en-US" altLang="zh-CN" dirty="0" err="1"/>
              <a:t>edu</a:t>
            </a:r>
            <a:r>
              <a:rPr lang="zh-CN" altLang="en-US" dirty="0"/>
              <a:t>设备添加中断处理函数，并输出中断原因</a:t>
            </a:r>
            <a:endParaRPr lang="en-US" altLang="zh-CN" dirty="0"/>
          </a:p>
          <a:p>
            <a:pPr lvl="1"/>
            <a:r>
              <a:rPr lang="zh-CN" altLang="en-US" dirty="0"/>
              <a:t>编写用户态测试程序，使用</a:t>
            </a:r>
            <a:r>
              <a:rPr lang="en-US" altLang="zh-CN" dirty="0" err="1"/>
              <a:t>edu</a:t>
            </a:r>
            <a:r>
              <a:rPr lang="zh-CN" altLang="en-US" dirty="0"/>
              <a:t>设备</a:t>
            </a:r>
            <a:endParaRPr lang="en-US" altLang="zh-CN" dirty="0"/>
          </a:p>
          <a:p>
            <a:r>
              <a:rPr lang="zh-CN" altLang="en-US" dirty="0"/>
              <a:t>驱动设计</a:t>
            </a:r>
            <a:endParaRPr lang="en-US" altLang="zh-CN" dirty="0"/>
          </a:p>
          <a:p>
            <a:pPr lvl="1"/>
            <a:r>
              <a:rPr lang="en-US" altLang="zh-CN" dirty="0" err="1"/>
              <a:t>file_operations</a:t>
            </a:r>
            <a:r>
              <a:rPr lang="en-US" altLang="zh-CN" dirty="0"/>
              <a:t> </a:t>
            </a:r>
            <a:r>
              <a:rPr lang="zh-CN" altLang="en-US" dirty="0"/>
              <a:t>中的</a:t>
            </a:r>
            <a:r>
              <a:rPr lang="en-US" altLang="zh-CN" dirty="0"/>
              <a:t>write</a:t>
            </a:r>
            <a:r>
              <a:rPr lang="zh-CN" altLang="en-US" dirty="0"/>
              <a:t>函数和</a:t>
            </a:r>
            <a:r>
              <a:rPr lang="en-US" altLang="zh-CN" dirty="0"/>
              <a:t>read</a:t>
            </a:r>
            <a:r>
              <a:rPr lang="zh-CN" altLang="en-US" dirty="0"/>
              <a:t>函数按照</a:t>
            </a:r>
            <a:r>
              <a:rPr lang="en-US" altLang="zh-CN" dirty="0"/>
              <a:t>PCI</a:t>
            </a:r>
            <a:r>
              <a:rPr lang="zh-CN" altLang="en-US" dirty="0"/>
              <a:t>设备驱动编写的一般方法 </a:t>
            </a:r>
            <a:endParaRPr lang="en-US" altLang="zh-CN" dirty="0"/>
          </a:p>
          <a:p>
            <a:pPr lvl="1"/>
            <a:r>
              <a:rPr lang="zh-CN" altLang="en-US" dirty="0"/>
              <a:t>设计</a:t>
            </a:r>
            <a:r>
              <a:rPr lang="zh-CN" altLang="zh-CN" dirty="0"/>
              <a:t>用于控制</a:t>
            </a:r>
            <a:r>
              <a:rPr lang="en-US" altLang="zh-CN" dirty="0" err="1"/>
              <a:t>edu</a:t>
            </a:r>
            <a:r>
              <a:rPr lang="zh-CN" altLang="zh-CN" dirty="0"/>
              <a:t>设备的多种功能的</a:t>
            </a:r>
            <a:r>
              <a:rPr lang="en-US" altLang="zh-CN" dirty="0" err="1"/>
              <a:t>ioctl</a:t>
            </a:r>
            <a:r>
              <a:rPr lang="zh-CN" altLang="zh-CN" dirty="0"/>
              <a:t>函数 </a:t>
            </a:r>
            <a:endParaRPr lang="en-US" altLang="zh-CN" dirty="0"/>
          </a:p>
          <a:p>
            <a:pPr lvl="1"/>
            <a:r>
              <a:rPr lang="zh-CN" altLang="zh-CN" dirty="0"/>
              <a:t>注册</a:t>
            </a:r>
            <a:r>
              <a:rPr lang="en-US" altLang="zh-CN" dirty="0" err="1"/>
              <a:t>irq_handler</a:t>
            </a:r>
            <a:r>
              <a:rPr lang="zh-CN" altLang="zh-CN" dirty="0"/>
              <a:t>用于中断处理 </a:t>
            </a:r>
            <a:endParaRPr lang="en-US" altLang="zh-CN" dirty="0"/>
          </a:p>
          <a:p>
            <a:pPr lvl="1"/>
            <a:r>
              <a:rPr lang="zh-CN" altLang="en-US" dirty="0"/>
              <a:t>修改</a:t>
            </a:r>
            <a:r>
              <a:rPr lang="en-US" altLang="zh-CN" dirty="0" err="1"/>
              <a:t>edu</a:t>
            </a:r>
            <a:r>
              <a:rPr lang="zh-CN" altLang="zh-CN" dirty="0"/>
              <a:t>设备源码</a:t>
            </a:r>
            <a:r>
              <a:rPr lang="zh-CN" altLang="en-US" dirty="0"/>
              <a:t>，设置不同的</a:t>
            </a:r>
            <a:r>
              <a:rPr lang="en-US" altLang="zh-CN" dirty="0" err="1"/>
              <a:t>irq_status</a:t>
            </a:r>
            <a:r>
              <a:rPr lang="zh-CN" altLang="en-US" dirty="0"/>
              <a:t>，区分</a:t>
            </a:r>
            <a:r>
              <a:rPr lang="en-US" altLang="zh-CN" dirty="0"/>
              <a:t>DMA</a:t>
            </a:r>
            <a:r>
              <a:rPr lang="zh-CN" altLang="en-US" dirty="0"/>
              <a:t>读中断、</a:t>
            </a:r>
            <a:r>
              <a:rPr lang="en-US" altLang="zh-CN" dirty="0"/>
              <a:t>DMA</a:t>
            </a:r>
            <a:r>
              <a:rPr lang="zh-CN" altLang="en-US" dirty="0"/>
              <a:t>写中断、阶乘运算中断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启动虚拟机</a:t>
            </a:r>
          </a:p>
        </p:txBody>
      </p:sp>
      <p:sp>
        <p:nvSpPr>
          <p:cNvPr id="9" name="内容占位符 3"/>
          <p:cNvSpPr>
            <a:spLocks noGrp="1"/>
          </p:cNvSpPr>
          <p:nvPr>
            <p:ph sz="quarter" idx="10"/>
          </p:nvPr>
        </p:nvSpPr>
        <p:spPr>
          <a:xfrm>
            <a:off x="247589" y="1731523"/>
            <a:ext cx="8372163" cy="894945"/>
          </a:xfrm>
        </p:spPr>
        <p:txBody>
          <a:bodyPr>
            <a:normAutofit/>
          </a:bodyPr>
          <a:lstStyle/>
          <a:p>
            <a:r>
              <a:rPr lang="zh-CN" altLang="zh-CN" dirty="0"/>
              <a:t>实验第一步是在</a:t>
            </a:r>
            <a:r>
              <a:rPr lang="en-US" altLang="zh-CN" dirty="0"/>
              <a:t>QEMU</a:t>
            </a:r>
            <a:r>
              <a:rPr lang="zh-CN" altLang="zh-CN" dirty="0"/>
              <a:t>中启动带有</a:t>
            </a:r>
            <a:r>
              <a:rPr lang="en-US" altLang="zh-CN" dirty="0" err="1"/>
              <a:t>edu</a:t>
            </a:r>
            <a:r>
              <a:rPr lang="zh-CN" altLang="zh-CN" dirty="0"/>
              <a:t>设备的虚拟机，本次实验的启动参数如下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76" y="2626468"/>
            <a:ext cx="9047424" cy="1556426"/>
          </a:xfrm>
          <a:prstGeom prst="rect">
            <a:avLst/>
          </a:prstGeom>
        </p:spPr>
      </p:pic>
      <p:sp>
        <p:nvSpPr>
          <p:cNvPr id="6" name="内容占位符 3"/>
          <p:cNvSpPr txBox="1"/>
          <p:nvPr/>
        </p:nvSpPr>
        <p:spPr>
          <a:xfrm>
            <a:off x="247589" y="4134254"/>
            <a:ext cx="8372163" cy="8949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zh-CN" dirty="0"/>
              <a:t>进入虚拟机后，在终端输入</a:t>
            </a:r>
            <a:r>
              <a:rPr lang="en-US" altLang="zh-CN" dirty="0" err="1"/>
              <a:t>lspci</a:t>
            </a:r>
            <a:r>
              <a:rPr lang="zh-CN" altLang="zh-CN" dirty="0"/>
              <a:t>命令，根据</a:t>
            </a:r>
            <a:r>
              <a:rPr lang="en-US" altLang="zh-CN" dirty="0" err="1"/>
              <a:t>edu</a:t>
            </a:r>
            <a:r>
              <a:rPr lang="zh-CN" altLang="zh-CN" dirty="0"/>
              <a:t>的设备号以及</a:t>
            </a:r>
            <a:r>
              <a:rPr lang="en-US" altLang="zh-CN" dirty="0"/>
              <a:t>vendor ID</a:t>
            </a:r>
            <a:r>
              <a:rPr lang="zh-CN" altLang="zh-CN" dirty="0"/>
              <a:t>在</a:t>
            </a:r>
            <a:r>
              <a:rPr lang="en-US" altLang="zh-CN" dirty="0" err="1"/>
              <a:t>pci</a:t>
            </a:r>
            <a:r>
              <a:rPr lang="zh-CN" altLang="zh-CN" dirty="0"/>
              <a:t>设备列表中可以查询到</a:t>
            </a:r>
            <a:r>
              <a:rPr lang="en-US" altLang="zh-CN" dirty="0" err="1"/>
              <a:t>edu</a:t>
            </a:r>
            <a:r>
              <a:rPr lang="zh-CN" altLang="zh-CN" dirty="0"/>
              <a:t>设备被挂载到了</a:t>
            </a:r>
            <a:r>
              <a:rPr lang="en-US" altLang="zh-CN" dirty="0"/>
              <a:t>0</a:t>
            </a:r>
            <a:r>
              <a:rPr lang="zh-CN" altLang="zh-CN" dirty="0"/>
              <a:t>号总线的</a:t>
            </a:r>
            <a:r>
              <a:rPr lang="en-US" altLang="zh-CN" dirty="0"/>
              <a:t>04</a:t>
            </a:r>
            <a:r>
              <a:rPr lang="zh-CN" altLang="zh-CN" dirty="0"/>
              <a:t>号槽</a:t>
            </a:r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Font typeface="Calibri" panose="020F0502020204030204" pitchFamily="34" charset="0"/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76" y="5147552"/>
            <a:ext cx="8869225" cy="1086256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启动虚拟机</a:t>
            </a:r>
          </a:p>
        </p:txBody>
      </p:sp>
      <p:sp>
        <p:nvSpPr>
          <p:cNvPr id="9" name="内容占位符 3"/>
          <p:cNvSpPr>
            <a:spLocks noGrp="1"/>
          </p:cNvSpPr>
          <p:nvPr>
            <p:ph sz="quarter" idx="10"/>
          </p:nvPr>
        </p:nvSpPr>
        <p:spPr>
          <a:xfrm>
            <a:off x="247589" y="1731523"/>
            <a:ext cx="8372163" cy="894945"/>
          </a:xfrm>
        </p:spPr>
        <p:txBody>
          <a:bodyPr>
            <a:normAutofit/>
          </a:bodyPr>
          <a:lstStyle/>
          <a:p>
            <a:r>
              <a:rPr lang="zh-CN" altLang="zh-CN" dirty="0"/>
              <a:t>接着输入</a:t>
            </a:r>
            <a:r>
              <a:rPr lang="en-US" altLang="zh-CN" dirty="0" err="1"/>
              <a:t>lspci</a:t>
            </a:r>
            <a:r>
              <a:rPr lang="en-US" altLang="zh-CN" dirty="0"/>
              <a:t> -s 00:04.0 -</a:t>
            </a:r>
            <a:r>
              <a:rPr lang="en-US" altLang="zh-CN" dirty="0" err="1"/>
              <a:t>vvv</a:t>
            </a:r>
            <a:r>
              <a:rPr lang="en-US" altLang="zh-CN" dirty="0"/>
              <a:t> -</a:t>
            </a:r>
            <a:r>
              <a:rPr lang="en-US" altLang="zh-CN" dirty="0" err="1"/>
              <a:t>xxxx</a:t>
            </a:r>
            <a:r>
              <a:rPr lang="zh-CN" altLang="zh-CN" dirty="0"/>
              <a:t>命令会显示</a:t>
            </a:r>
            <a:r>
              <a:rPr lang="en-US" altLang="zh-CN" dirty="0" err="1"/>
              <a:t>edu</a:t>
            </a:r>
            <a:r>
              <a:rPr lang="zh-CN" altLang="zh-CN" dirty="0"/>
              <a:t>设备的基本信息，包括</a:t>
            </a:r>
            <a:r>
              <a:rPr lang="en-US" altLang="zh-CN" dirty="0" err="1"/>
              <a:t>edu</a:t>
            </a:r>
            <a:r>
              <a:rPr lang="zh-CN" altLang="zh-CN" dirty="0"/>
              <a:t>设备的中断信息、</a:t>
            </a:r>
            <a:r>
              <a:rPr lang="en-US" altLang="zh-CN" dirty="0"/>
              <a:t>MMIO</a:t>
            </a:r>
            <a:r>
              <a:rPr lang="zh-CN" altLang="zh-CN" dirty="0"/>
              <a:t>地址空间信息以及设备配置空间信息等</a:t>
            </a:r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76701"/>
            <a:ext cx="9144000" cy="66565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10592"/>
            <a:ext cx="9144000" cy="4208585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实现</a:t>
            </a:r>
            <a:r>
              <a:rPr lang="en-US" altLang="zh-CN" dirty="0" err="1"/>
              <a:t>edu</a:t>
            </a:r>
            <a:r>
              <a:rPr lang="zh-CN" altLang="en-US" dirty="0"/>
              <a:t>设备的五项功能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706" y="1860956"/>
            <a:ext cx="6890966" cy="4401455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实现</a:t>
            </a:r>
            <a:r>
              <a:rPr lang="en-US" altLang="zh-CN" dirty="0" err="1"/>
              <a:t>edu</a:t>
            </a:r>
            <a:r>
              <a:rPr lang="zh-CN" altLang="en-US" dirty="0"/>
              <a:t>设备的五项功能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846" y="1723336"/>
            <a:ext cx="7768002" cy="283187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4555215"/>
            <a:ext cx="6613652" cy="2160523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实现</a:t>
            </a:r>
            <a:r>
              <a:rPr lang="en-US" altLang="zh-CN" dirty="0" err="1"/>
              <a:t>edu</a:t>
            </a:r>
            <a:r>
              <a:rPr lang="zh-CN" altLang="en-US" dirty="0"/>
              <a:t>设备的五项功能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05" y="2015396"/>
            <a:ext cx="8300936" cy="282720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quarter" idx="10"/>
          </p:nvPr>
        </p:nvSpPr>
        <p:spPr>
          <a:xfrm>
            <a:off x="494026" y="1685678"/>
            <a:ext cx="4972639" cy="492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I/O</a:t>
            </a:r>
            <a:r>
              <a:rPr lang="zh-CN" altLang="en-US" dirty="0"/>
              <a:t>过程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b="1" dirty="0"/>
              <a:t>数据交换 </a:t>
            </a:r>
            <a:r>
              <a:rPr lang="en-US" altLang="zh-CN" dirty="0"/>
              <a:t>CPU</a:t>
            </a:r>
            <a:r>
              <a:rPr lang="zh-CN" altLang="zh-CN" dirty="0"/>
              <a:t>与外部设备进行访问和数据交换的渠道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b="1" dirty="0"/>
              <a:t>I/O</a:t>
            </a:r>
            <a:r>
              <a:rPr lang="zh-CN" altLang="en-US" b="1" dirty="0"/>
              <a:t>端口</a:t>
            </a:r>
            <a:endParaRPr lang="en-US" altLang="zh-CN" b="1" dirty="0"/>
          </a:p>
          <a:p>
            <a:pPr lvl="2">
              <a:lnSpc>
                <a:spcPct val="150000"/>
              </a:lnSpc>
            </a:pPr>
            <a:r>
              <a:rPr lang="zh-CN" altLang="zh-CN" dirty="0"/>
              <a:t>控制寄存器 </a:t>
            </a:r>
            <a:endParaRPr lang="en-US" altLang="zh-CN" dirty="0"/>
          </a:p>
          <a:p>
            <a:pPr lvl="2">
              <a:lnSpc>
                <a:spcPct val="150000"/>
              </a:lnSpc>
            </a:pPr>
            <a:r>
              <a:rPr lang="zh-CN" altLang="zh-CN" dirty="0"/>
              <a:t>状态寄存器 </a:t>
            </a:r>
            <a:endParaRPr lang="en-US" altLang="zh-CN" dirty="0"/>
          </a:p>
          <a:p>
            <a:pPr lvl="2">
              <a:lnSpc>
                <a:spcPct val="150000"/>
              </a:lnSpc>
            </a:pPr>
            <a:r>
              <a:rPr lang="zh-CN" altLang="zh-CN" dirty="0"/>
              <a:t>数据寄存器 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I/O</a:t>
            </a:r>
            <a:r>
              <a:rPr lang="zh-CN" altLang="en-US" dirty="0"/>
              <a:t>端口编址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与内存统一编址，</a:t>
            </a:r>
            <a:r>
              <a:rPr lang="en-US" altLang="zh-CN" dirty="0"/>
              <a:t>ARM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独立编址，</a:t>
            </a:r>
            <a:r>
              <a:rPr lang="en-US" altLang="zh-CN" dirty="0"/>
              <a:t>x86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物理机上的</a:t>
            </a:r>
            <a:r>
              <a:rPr lang="en-US" altLang="zh-CN" dirty="0"/>
              <a:t>I/O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099" y="2135113"/>
            <a:ext cx="2105738" cy="129388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665" y="3857273"/>
            <a:ext cx="2774362" cy="1881017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用户态测试程序运行结果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465634"/>
            <a:ext cx="6679659" cy="5265534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用户态测试程序运行结果</a:t>
            </a:r>
          </a:p>
        </p:txBody>
      </p:sp>
      <p:sp>
        <p:nvSpPr>
          <p:cNvPr id="5" name="内容占位符 3"/>
          <p:cNvSpPr>
            <a:spLocks noGrp="1"/>
          </p:cNvSpPr>
          <p:nvPr>
            <p:ph sz="quarter" idx="10"/>
          </p:nvPr>
        </p:nvSpPr>
        <p:spPr>
          <a:xfrm>
            <a:off x="247589" y="1731523"/>
            <a:ext cx="8372163" cy="574183"/>
          </a:xfrm>
        </p:spPr>
        <p:txBody>
          <a:bodyPr>
            <a:normAutofit fontScale="70000" lnSpcReduction="20000"/>
          </a:bodyPr>
          <a:lstStyle/>
          <a:p>
            <a:r>
              <a:rPr lang="zh-CN" altLang="zh-CN" dirty="0"/>
              <a:t>驱动首先接收到了</a:t>
            </a:r>
            <a:r>
              <a:rPr lang="en-US" altLang="zh-CN" dirty="0" err="1"/>
              <a:t>irq_status</a:t>
            </a:r>
            <a:r>
              <a:rPr lang="zh-CN" altLang="zh-CN" dirty="0"/>
              <a:t>为</a:t>
            </a:r>
            <a:r>
              <a:rPr lang="en-US" altLang="zh-CN" dirty="0"/>
              <a:t>0x12345679</a:t>
            </a:r>
            <a:r>
              <a:rPr lang="zh-CN" altLang="zh-CN" dirty="0"/>
              <a:t>的设备中断，</a:t>
            </a:r>
            <a:r>
              <a:rPr lang="en-US" altLang="zh-CN" dirty="0" err="1"/>
              <a:t>irq_status</a:t>
            </a:r>
            <a:r>
              <a:rPr lang="zh-CN" altLang="zh-CN" dirty="0"/>
              <a:t>与</a:t>
            </a:r>
            <a:r>
              <a:rPr lang="en-US" altLang="zh-CN" dirty="0" err="1"/>
              <a:t>pci_ioctl</a:t>
            </a:r>
            <a:r>
              <a:rPr lang="zh-CN" altLang="zh-CN" dirty="0"/>
              <a:t>函数中设置的一致。</a:t>
            </a: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32" y="2098182"/>
            <a:ext cx="7854535" cy="1824791"/>
          </a:xfrm>
          <a:prstGeom prst="rect">
            <a:avLst/>
          </a:prstGeom>
        </p:spPr>
      </p:pic>
      <p:sp>
        <p:nvSpPr>
          <p:cNvPr id="7" name="内容占位符 3"/>
          <p:cNvSpPr txBox="1"/>
          <p:nvPr/>
        </p:nvSpPr>
        <p:spPr>
          <a:xfrm>
            <a:off x="180030" y="4002541"/>
            <a:ext cx="8507279" cy="574182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zh-CN" dirty="0"/>
              <a:t>然后驱动再次接收到了</a:t>
            </a:r>
            <a:r>
              <a:rPr lang="en-US" altLang="zh-CN" dirty="0" err="1"/>
              <a:t>irq_status</a:t>
            </a:r>
            <a:r>
              <a:rPr lang="zh-CN" altLang="zh-CN" dirty="0"/>
              <a:t>为</a:t>
            </a:r>
            <a:r>
              <a:rPr lang="en-US" altLang="zh-CN" dirty="0"/>
              <a:t>0x1</a:t>
            </a:r>
            <a:r>
              <a:rPr lang="zh-CN" altLang="zh-CN" dirty="0"/>
              <a:t>的设备中断，并判断该中断为阶乘计算产生，最后输出了阶乘计算的结果</a:t>
            </a:r>
            <a:r>
              <a:rPr lang="en-US" altLang="zh-CN" dirty="0"/>
              <a:t>0x375f00</a:t>
            </a:r>
            <a:r>
              <a:rPr lang="zh-CN" altLang="zh-CN" dirty="0"/>
              <a:t>。 </a:t>
            </a:r>
            <a:endParaRPr lang="en-US" altLang="zh-CN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391" y="4576723"/>
            <a:ext cx="7268648" cy="2189796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用户态测试程序运行结果</a:t>
            </a:r>
          </a:p>
        </p:txBody>
      </p:sp>
      <p:sp>
        <p:nvSpPr>
          <p:cNvPr id="5" name="内容占位符 3"/>
          <p:cNvSpPr>
            <a:spLocks noGrp="1"/>
          </p:cNvSpPr>
          <p:nvPr>
            <p:ph sz="quarter" idx="10"/>
          </p:nvPr>
        </p:nvSpPr>
        <p:spPr>
          <a:xfrm>
            <a:off x="247589" y="1731523"/>
            <a:ext cx="8429483" cy="622571"/>
          </a:xfrm>
        </p:spPr>
        <p:txBody>
          <a:bodyPr>
            <a:normAutofit fontScale="70000" lnSpcReduction="20000"/>
          </a:bodyPr>
          <a:lstStyle/>
          <a:p>
            <a:r>
              <a:rPr lang="zh-CN" altLang="zh-CN" dirty="0"/>
              <a:t>紧接着测试程序会发起</a:t>
            </a:r>
            <a:r>
              <a:rPr lang="en-US" altLang="zh-CN" dirty="0"/>
              <a:t>DMA</a:t>
            </a:r>
            <a:r>
              <a:rPr lang="zh-CN" altLang="zh-CN" dirty="0"/>
              <a:t>命令，在</a:t>
            </a:r>
            <a:r>
              <a:rPr lang="en-US" altLang="zh-CN" dirty="0" err="1"/>
              <a:t>edu</a:t>
            </a:r>
            <a:r>
              <a:rPr lang="zh-CN" altLang="zh-CN" dirty="0"/>
              <a:t>设备中会设置与</a:t>
            </a:r>
            <a:r>
              <a:rPr lang="en-US" altLang="zh-CN" dirty="0"/>
              <a:t>DMA</a:t>
            </a:r>
            <a:r>
              <a:rPr lang="zh-CN" altLang="zh-CN" dirty="0"/>
              <a:t>相关的信息。</a:t>
            </a:r>
            <a:r>
              <a:rPr lang="en-US" altLang="zh-CN" dirty="0" err="1"/>
              <a:t>pci_dma_read</a:t>
            </a:r>
            <a:r>
              <a:rPr lang="en-US" altLang="zh-CN" dirty="0"/>
              <a:t>/</a:t>
            </a:r>
            <a:r>
              <a:rPr lang="en-US" altLang="zh-CN" dirty="0" err="1"/>
              <a:t>pci_dma_write</a:t>
            </a:r>
            <a:r>
              <a:rPr lang="zh-CN" altLang="zh-CN" dirty="0"/>
              <a:t>函数的返回值用于判断</a:t>
            </a:r>
            <a:r>
              <a:rPr lang="en-US" altLang="zh-CN" dirty="0"/>
              <a:t>DMA</a:t>
            </a:r>
            <a:r>
              <a:rPr lang="zh-CN" altLang="zh-CN" dirty="0"/>
              <a:t>操作是否成功完成。当</a:t>
            </a:r>
            <a:r>
              <a:rPr lang="en-US" altLang="zh-CN" dirty="0"/>
              <a:t>DMA</a:t>
            </a:r>
            <a:r>
              <a:rPr lang="zh-CN" altLang="zh-CN" dirty="0"/>
              <a:t>操作完成后，</a:t>
            </a:r>
            <a:r>
              <a:rPr lang="en-US" altLang="zh-CN" dirty="0" err="1"/>
              <a:t>edu</a:t>
            </a:r>
            <a:r>
              <a:rPr lang="zh-CN" altLang="zh-CN" dirty="0"/>
              <a:t>设备会返回相应</a:t>
            </a:r>
            <a:r>
              <a:rPr lang="en-US" altLang="zh-CN" dirty="0"/>
              <a:t>DMA</a:t>
            </a:r>
            <a:r>
              <a:rPr lang="zh-CN" altLang="zh-CN" dirty="0"/>
              <a:t>中断。  </a:t>
            </a: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490" y="2191965"/>
            <a:ext cx="5583676" cy="237913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490" y="4452025"/>
            <a:ext cx="5624042" cy="2379131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solidFill>
                <a:srgbClr val="C915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841535" y="1303550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4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5" name="文本框 4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915073" y="1274734"/>
            <a:ext cx="43873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概述</a:t>
            </a:r>
          </a:p>
          <a:p>
            <a:endParaRPr lang="zh-CN" altLang="en-US" sz="2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1841535" y="2223523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1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4" name="文本框 1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2915073" y="2194707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虚拟化实现方式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1841535" y="3143496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18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9" name="文本框 18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915073" y="3114680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QEMU/KVM I/O</a:t>
            </a:r>
            <a:r>
              <a:rPr lang="zh-CN" altLang="en-US" sz="2400" dirty="0"/>
              <a:t>虚拟化实现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1841535" y="4063469"/>
            <a:ext cx="843427" cy="443226"/>
            <a:chOff x="666810" y="2586037"/>
            <a:chExt cx="468000" cy="245937"/>
          </a:xfrm>
          <a:solidFill>
            <a:srgbClr val="C00000"/>
          </a:solidFill>
        </p:grpSpPr>
        <p:sp>
          <p:nvSpPr>
            <p:cNvPr id="2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24" name="文本框 2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rgbClr val="C915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2915073" y="4034653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GiantVM</a:t>
            </a:r>
            <a:r>
              <a:rPr lang="en-US" altLang="zh-CN" sz="2400" dirty="0"/>
              <a:t> I/O</a:t>
            </a:r>
            <a:r>
              <a:rPr lang="zh-CN" altLang="en-US" sz="2400" dirty="0"/>
              <a:t>虚拟化</a:t>
            </a:r>
          </a:p>
        </p:txBody>
      </p:sp>
      <p:grpSp>
        <p:nvGrpSpPr>
          <p:cNvPr id="32" name="组合 31"/>
          <p:cNvGrpSpPr/>
          <p:nvPr/>
        </p:nvGrpSpPr>
        <p:grpSpPr>
          <a:xfrm>
            <a:off x="1841535" y="4983444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3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34" name="文本框 3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2915073" y="4954628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虚拟化研究现状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GiantVM</a:t>
            </a:r>
            <a:r>
              <a:rPr lang="en-US" altLang="zh-CN" dirty="0"/>
              <a:t> I/O</a:t>
            </a:r>
            <a:r>
              <a:rPr lang="zh-CN" altLang="zh-CN" dirty="0"/>
              <a:t>聚合</a:t>
            </a:r>
          </a:p>
        </p:txBody>
      </p:sp>
      <p:sp>
        <p:nvSpPr>
          <p:cNvPr id="5" name="内容占位符 3"/>
          <p:cNvSpPr>
            <a:spLocks noGrp="1"/>
          </p:cNvSpPr>
          <p:nvPr>
            <p:ph sz="quarter" idx="10"/>
          </p:nvPr>
        </p:nvSpPr>
        <p:spPr>
          <a:xfrm>
            <a:off x="247589" y="1731523"/>
            <a:ext cx="8429483" cy="4325566"/>
          </a:xfrm>
        </p:spPr>
        <p:txBody>
          <a:bodyPr>
            <a:normAutofit/>
          </a:bodyPr>
          <a:lstStyle/>
          <a:p>
            <a:r>
              <a:rPr lang="zh-CN" altLang="zh-CN" dirty="0"/>
              <a:t>单台物理机</a:t>
            </a:r>
            <a:endParaRPr lang="en-US" altLang="zh-CN" dirty="0"/>
          </a:p>
          <a:p>
            <a:pPr lvl="1"/>
            <a:r>
              <a:rPr lang="en-US" altLang="zh-CN" dirty="0"/>
              <a:t> PCIe </a:t>
            </a:r>
            <a:r>
              <a:rPr lang="zh-CN" altLang="zh-CN" dirty="0"/>
              <a:t>数据通路（</a:t>
            </a:r>
            <a:r>
              <a:rPr lang="en-US" altLang="zh-CN" dirty="0"/>
              <a:t>Lane</a:t>
            </a:r>
            <a:r>
              <a:rPr lang="zh-CN" altLang="zh-CN" dirty="0"/>
              <a:t>）数目受到芯片组的限制往往十分有限 </a:t>
            </a:r>
            <a:endParaRPr lang="en-US" altLang="zh-CN" dirty="0"/>
          </a:p>
          <a:p>
            <a:r>
              <a:rPr lang="en-US" altLang="zh-CN" dirty="0" err="1"/>
              <a:t>GiantVM</a:t>
            </a:r>
            <a:r>
              <a:rPr lang="zh-CN" altLang="zh-CN" dirty="0"/>
              <a:t> </a:t>
            </a:r>
            <a:endParaRPr lang="en-US" altLang="zh-CN" dirty="0"/>
          </a:p>
          <a:p>
            <a:pPr lvl="1"/>
            <a:r>
              <a:rPr lang="zh-CN" altLang="zh-CN" dirty="0"/>
              <a:t>聚合多个物理机上的</a:t>
            </a:r>
            <a:r>
              <a:rPr lang="en-US" altLang="zh-CN" dirty="0"/>
              <a:t>I/O</a:t>
            </a:r>
            <a:r>
              <a:rPr lang="zh-CN" altLang="zh-CN" dirty="0"/>
              <a:t>设备 </a:t>
            </a:r>
            <a:endParaRPr lang="en-US" altLang="zh-CN" dirty="0"/>
          </a:p>
          <a:p>
            <a:r>
              <a:rPr lang="en-US" altLang="zh-CN" dirty="0"/>
              <a:t>Slave QEMU</a:t>
            </a:r>
            <a:r>
              <a:rPr lang="zh-CN" altLang="zh-CN" dirty="0"/>
              <a:t> </a:t>
            </a:r>
            <a:endParaRPr lang="en-US" altLang="zh-CN" dirty="0"/>
          </a:p>
          <a:p>
            <a:pPr lvl="1"/>
            <a:r>
              <a:rPr lang="en-US" altLang="zh-CN" dirty="0"/>
              <a:t>I/O</a:t>
            </a:r>
            <a:r>
              <a:rPr lang="zh-CN" altLang="en-US" dirty="0"/>
              <a:t>设备提供者</a:t>
            </a:r>
            <a:endParaRPr lang="en-US" altLang="zh-CN" dirty="0"/>
          </a:p>
          <a:p>
            <a:r>
              <a:rPr lang="en-US" altLang="zh-CN" dirty="0"/>
              <a:t>Master</a:t>
            </a:r>
            <a:r>
              <a:rPr lang="zh-CN" altLang="en-US" dirty="0"/>
              <a:t> </a:t>
            </a:r>
            <a:r>
              <a:rPr lang="en-US" altLang="zh-CN" dirty="0"/>
              <a:t>QEMU</a:t>
            </a:r>
          </a:p>
          <a:p>
            <a:pPr lvl="1"/>
            <a:r>
              <a:rPr lang="zh-CN" altLang="zh-CN" dirty="0"/>
              <a:t>注册</a:t>
            </a:r>
            <a:r>
              <a:rPr lang="zh-CN" altLang="en-US" dirty="0"/>
              <a:t>全部</a:t>
            </a:r>
            <a:r>
              <a:rPr lang="en-US" altLang="zh-CN" dirty="0"/>
              <a:t>I/O</a:t>
            </a:r>
            <a:r>
              <a:rPr lang="zh-CN" altLang="en-US" dirty="0"/>
              <a:t>设备</a:t>
            </a:r>
            <a:endParaRPr lang="en-US" altLang="zh-CN" dirty="0"/>
          </a:p>
          <a:p>
            <a:pPr lvl="1"/>
            <a:r>
              <a:rPr lang="zh-CN" altLang="zh-CN" dirty="0"/>
              <a:t> </a:t>
            </a:r>
            <a:r>
              <a:rPr lang="en-US" altLang="zh-CN" dirty="0"/>
              <a:t>I/O</a:t>
            </a:r>
            <a:r>
              <a:rPr lang="zh-CN" altLang="zh-CN" dirty="0"/>
              <a:t>请求会被路由到物理设备所在的</a:t>
            </a:r>
            <a:r>
              <a:rPr lang="en-US" altLang="zh-CN" dirty="0"/>
              <a:t>QEMU</a:t>
            </a:r>
            <a:r>
              <a:rPr lang="zh-CN" altLang="zh-CN" dirty="0"/>
              <a:t> </a:t>
            </a: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6190" y="2543513"/>
            <a:ext cx="3683000" cy="280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GiantVM</a:t>
            </a:r>
            <a:r>
              <a:rPr lang="en-US" altLang="zh-CN" dirty="0"/>
              <a:t> PIO&amp;MMIO</a:t>
            </a:r>
            <a:r>
              <a:rPr lang="zh-CN" altLang="en-US" dirty="0"/>
              <a:t>转发</a:t>
            </a:r>
            <a:endParaRPr lang="zh-CN" altLang="zh-CN" dirty="0"/>
          </a:p>
        </p:txBody>
      </p:sp>
      <p:sp>
        <p:nvSpPr>
          <p:cNvPr id="5" name="内容占位符 3"/>
          <p:cNvSpPr>
            <a:spLocks noGrp="1"/>
          </p:cNvSpPr>
          <p:nvPr>
            <p:ph sz="quarter" idx="10"/>
          </p:nvPr>
        </p:nvSpPr>
        <p:spPr>
          <a:xfrm>
            <a:off x="247589" y="1731523"/>
            <a:ext cx="4771883" cy="4325566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dirty="0"/>
              <a:t>PIO</a:t>
            </a:r>
            <a:r>
              <a:rPr lang="zh-CN" altLang="zh-CN" dirty="0"/>
              <a:t>所操作的设备不属于当前</a:t>
            </a:r>
            <a:r>
              <a:rPr lang="en-US" altLang="zh-CN" dirty="0"/>
              <a:t>QEMU</a:t>
            </a:r>
          </a:p>
          <a:p>
            <a:pPr lvl="1"/>
            <a:r>
              <a:rPr lang="zh-CN" altLang="zh-CN" dirty="0"/>
              <a:t>根据端口号、数据、长度、方向格式化出一条网络消息发送给目的设备所在的物理节点 </a:t>
            </a:r>
            <a:endParaRPr lang="en-US" altLang="zh-CN" dirty="0"/>
          </a:p>
          <a:p>
            <a:pPr lvl="1"/>
            <a:r>
              <a:rPr lang="zh-CN" altLang="en-US" dirty="0"/>
              <a:t>特殊</a:t>
            </a:r>
            <a:r>
              <a:rPr lang="en-US" altLang="zh-CN" dirty="0"/>
              <a:t>PIO</a:t>
            </a:r>
            <a:r>
              <a:rPr lang="zh-CN" altLang="en-US" dirty="0"/>
              <a:t>：</a:t>
            </a:r>
            <a:r>
              <a:rPr lang="en-US" altLang="zh-CN" dirty="0"/>
              <a:t>PAM0-PAM6</a:t>
            </a:r>
            <a:r>
              <a:rPr lang="zh-CN" altLang="zh-CN" dirty="0"/>
              <a:t> </a:t>
            </a:r>
            <a:r>
              <a:rPr lang="zh-CN" altLang="en-US" dirty="0"/>
              <a:t>用于控制</a:t>
            </a:r>
            <a:r>
              <a:rPr lang="en-US" altLang="zh-CN" dirty="0"/>
              <a:t>shadowing</a:t>
            </a:r>
            <a:r>
              <a:rPr lang="zh-CN" altLang="zh-CN" dirty="0"/>
              <a:t>特性</a:t>
            </a:r>
            <a:r>
              <a:rPr lang="zh-CN" altLang="en-US" dirty="0"/>
              <a:t>。</a:t>
            </a:r>
            <a:r>
              <a:rPr lang="zh-CN" altLang="zh-CN" dirty="0"/>
              <a:t>对这类特殊的</a:t>
            </a:r>
            <a:r>
              <a:rPr lang="en-US" altLang="zh-CN" dirty="0"/>
              <a:t>PIO</a:t>
            </a:r>
            <a:r>
              <a:rPr lang="zh-CN" altLang="zh-CN" dirty="0"/>
              <a:t>操作进行广播，保证所有</a:t>
            </a:r>
            <a:r>
              <a:rPr lang="en-US" altLang="zh-CN" dirty="0"/>
              <a:t>QEMU</a:t>
            </a:r>
            <a:r>
              <a:rPr lang="zh-CN" altLang="zh-CN" dirty="0"/>
              <a:t>都能收到</a:t>
            </a:r>
            <a:r>
              <a:rPr lang="en-US" altLang="zh-CN" dirty="0"/>
              <a:t>shadow</a:t>
            </a:r>
            <a:r>
              <a:rPr lang="zh-CN" altLang="zh-CN" dirty="0"/>
              <a:t>操作，从而保证内存区域的一致性 </a:t>
            </a:r>
            <a:endParaRPr lang="en-US" altLang="zh-CN" dirty="0"/>
          </a:p>
          <a:p>
            <a:r>
              <a:rPr lang="en-US" altLang="zh-CN" dirty="0"/>
              <a:t>MMIO</a:t>
            </a:r>
            <a:r>
              <a:rPr lang="zh-CN" altLang="zh-CN" dirty="0"/>
              <a:t>操作地址区域所属外设不在当前</a:t>
            </a:r>
            <a:r>
              <a:rPr lang="en-US" altLang="zh-CN" dirty="0"/>
              <a:t>QEMU</a:t>
            </a:r>
            <a:r>
              <a:rPr lang="zh-CN" altLang="zh-CN" dirty="0"/>
              <a:t>节点</a:t>
            </a:r>
            <a:endParaRPr lang="en-US" altLang="zh-CN" dirty="0"/>
          </a:p>
          <a:p>
            <a:pPr lvl="1"/>
            <a:r>
              <a:rPr lang="zh-CN" altLang="zh-CN" dirty="0"/>
              <a:t>则由</a:t>
            </a:r>
            <a:r>
              <a:rPr lang="en-US" altLang="zh-CN" dirty="0" err="1"/>
              <a:t>mmio_forwarding</a:t>
            </a:r>
            <a:r>
              <a:rPr lang="zh-CN" altLang="zh-CN" dirty="0"/>
              <a:t>函数将其转发给设备所在的</a:t>
            </a:r>
            <a:r>
              <a:rPr lang="en-US" altLang="zh-CN" dirty="0"/>
              <a:t>QEMU</a:t>
            </a:r>
            <a:r>
              <a:rPr lang="zh-CN" altLang="zh-CN" dirty="0"/>
              <a:t>进行处理</a:t>
            </a:r>
            <a:endParaRPr lang="en-US" altLang="zh-CN" dirty="0"/>
          </a:p>
          <a:p>
            <a:pPr lvl="1"/>
            <a:r>
              <a:rPr lang="zh-CN" altLang="en-US" dirty="0"/>
              <a:t>特殊地址：</a:t>
            </a:r>
            <a:r>
              <a:rPr lang="en-US" altLang="zh-CN" dirty="0"/>
              <a:t>APIC</a:t>
            </a:r>
            <a:r>
              <a:rPr lang="zh-CN" altLang="en-US" dirty="0"/>
              <a:t>相关区域无须转发</a:t>
            </a:r>
            <a:endParaRPr lang="en-US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9472" y="2783191"/>
            <a:ext cx="3657600" cy="208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GiantVM</a:t>
            </a:r>
            <a:r>
              <a:rPr lang="en-US" altLang="zh-CN" dirty="0"/>
              <a:t> DMA</a:t>
            </a:r>
            <a:r>
              <a:rPr lang="zh-CN" altLang="en-US" dirty="0"/>
              <a:t>处理</a:t>
            </a:r>
            <a:endParaRPr lang="zh-CN" altLang="zh-CN" dirty="0"/>
          </a:p>
        </p:txBody>
      </p:sp>
      <p:sp>
        <p:nvSpPr>
          <p:cNvPr id="5" name="内容占位符 3"/>
          <p:cNvSpPr>
            <a:spLocks noGrp="1"/>
          </p:cNvSpPr>
          <p:nvPr>
            <p:ph sz="quarter" idx="10"/>
          </p:nvPr>
        </p:nvSpPr>
        <p:spPr>
          <a:xfrm>
            <a:off x="247589" y="1731523"/>
            <a:ext cx="4771883" cy="4325566"/>
          </a:xfrm>
        </p:spPr>
        <p:txBody>
          <a:bodyPr>
            <a:normAutofit/>
          </a:bodyPr>
          <a:lstStyle/>
          <a:p>
            <a:r>
              <a:rPr lang="zh-CN" altLang="en-US" dirty="0"/>
              <a:t>模拟设备</a:t>
            </a:r>
            <a:r>
              <a:rPr lang="en-US" altLang="zh-CN" dirty="0"/>
              <a:t>DMA</a:t>
            </a:r>
          </a:p>
          <a:p>
            <a:pPr lvl="1"/>
            <a:r>
              <a:rPr lang="en-US" altLang="zh-CN" dirty="0"/>
              <a:t>Pin</a:t>
            </a:r>
            <a:r>
              <a:rPr lang="zh-CN" altLang="en-US" dirty="0"/>
              <a:t>：</a:t>
            </a:r>
            <a:r>
              <a:rPr lang="zh-CN" altLang="zh-CN" dirty="0"/>
              <a:t>手动获取并锁定内存的控制权 </a:t>
            </a:r>
            <a:endParaRPr lang="en-US" altLang="zh-CN" dirty="0"/>
          </a:p>
          <a:p>
            <a:pPr lvl="1"/>
            <a:r>
              <a:rPr lang="en-US" altLang="zh-CN" dirty="0"/>
              <a:t>unpin</a:t>
            </a:r>
            <a:r>
              <a:rPr lang="zh-CN" altLang="zh-CN" dirty="0"/>
              <a:t> </a:t>
            </a:r>
            <a:r>
              <a:rPr lang="zh-CN" altLang="en-US" dirty="0"/>
              <a:t>：</a:t>
            </a:r>
            <a:r>
              <a:rPr lang="en-US" altLang="zh-CN" dirty="0"/>
              <a:t>DMA</a:t>
            </a:r>
            <a:r>
              <a:rPr lang="zh-CN" altLang="zh-CN" dirty="0"/>
              <a:t>操作完成后，解除对这块的内存的锁定</a:t>
            </a:r>
            <a:endParaRPr lang="en-US" altLang="zh-CN" dirty="0"/>
          </a:p>
          <a:p>
            <a:r>
              <a:rPr lang="zh-CN" altLang="en-US" dirty="0"/>
              <a:t>物理设备</a:t>
            </a:r>
            <a:r>
              <a:rPr lang="en-US" altLang="zh-CN" dirty="0"/>
              <a:t>DMA</a:t>
            </a:r>
          </a:p>
          <a:p>
            <a:pPr lvl="1"/>
            <a:r>
              <a:rPr lang="en-US" altLang="zh-CN" dirty="0" err="1"/>
              <a:t>vIOMMU</a:t>
            </a:r>
            <a:r>
              <a:rPr lang="zh-CN" altLang="zh-CN" dirty="0"/>
              <a:t> </a:t>
            </a:r>
            <a:r>
              <a:rPr lang="zh-CN" altLang="en-US" dirty="0"/>
              <a:t>：</a:t>
            </a:r>
            <a:r>
              <a:rPr lang="zh-CN" altLang="zh-CN" dirty="0"/>
              <a:t>对直通</a:t>
            </a:r>
            <a:r>
              <a:rPr lang="en-US" altLang="zh-CN" dirty="0"/>
              <a:t>DMA</a:t>
            </a:r>
            <a:r>
              <a:rPr lang="zh-CN" altLang="zh-CN" dirty="0"/>
              <a:t>进行权限控制</a:t>
            </a:r>
            <a:endParaRPr lang="en-US" altLang="zh-CN" dirty="0"/>
          </a:p>
          <a:p>
            <a:pPr lvl="1"/>
            <a:r>
              <a:rPr lang="en-US" altLang="zh-CN" dirty="0"/>
              <a:t>DMA</a:t>
            </a:r>
            <a:r>
              <a:rPr lang="zh-CN" altLang="en-US" dirty="0"/>
              <a:t>区域升级为独占内存</a:t>
            </a:r>
            <a:r>
              <a:rPr lang="zh-CN" altLang="zh-CN" dirty="0"/>
              <a:t> </a:t>
            </a: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8887" y="2212232"/>
            <a:ext cx="3797300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solidFill>
                <a:srgbClr val="C915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841535" y="1303550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4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5" name="文本框 4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915073" y="1274734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概述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841535" y="2223523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1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4" name="文本框 1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2915073" y="2194707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虚拟化实现方式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1841535" y="3143496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18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9" name="文本框 18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915073" y="3114680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QEMU/KVM I/O</a:t>
            </a:r>
            <a:r>
              <a:rPr lang="zh-CN" altLang="en-US" sz="2400" dirty="0"/>
              <a:t>虚拟化实现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1841535" y="4063469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2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24" name="文本框 2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2915073" y="4034653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GiantVM</a:t>
            </a:r>
            <a:r>
              <a:rPr lang="en-US" altLang="zh-CN" sz="2400" dirty="0"/>
              <a:t> I/O</a:t>
            </a:r>
            <a:r>
              <a:rPr lang="zh-CN" altLang="en-US" sz="2400" dirty="0"/>
              <a:t>虚拟化</a:t>
            </a:r>
          </a:p>
        </p:txBody>
      </p:sp>
      <p:grpSp>
        <p:nvGrpSpPr>
          <p:cNvPr id="32" name="组合 31"/>
          <p:cNvGrpSpPr/>
          <p:nvPr/>
        </p:nvGrpSpPr>
        <p:grpSpPr>
          <a:xfrm>
            <a:off x="1841535" y="4983444"/>
            <a:ext cx="843427" cy="443226"/>
            <a:chOff x="666810" y="2586037"/>
            <a:chExt cx="468000" cy="245937"/>
          </a:xfrm>
          <a:solidFill>
            <a:srgbClr val="C9151E"/>
          </a:solidFill>
        </p:grpSpPr>
        <p:sp>
          <p:nvSpPr>
            <p:cNvPr id="3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34" name="文本框 3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2915073" y="4954628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虚拟化发展历史与现状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I/O</a:t>
            </a:r>
            <a:r>
              <a:rPr lang="zh-CN" altLang="en-US" dirty="0"/>
              <a:t>虚拟化框架发展过程</a:t>
            </a:r>
            <a:r>
              <a:rPr lang="en-US" altLang="zh-CN" dirty="0"/>
              <a:t>——</a:t>
            </a:r>
            <a:r>
              <a:rPr lang="zh-CN" altLang="en-US" dirty="0"/>
              <a:t>软件优化</a:t>
            </a:r>
            <a:endParaRPr lang="en-US" altLang="zh-CN" dirty="0"/>
          </a:p>
        </p:txBody>
      </p:sp>
      <p:sp>
        <p:nvSpPr>
          <p:cNvPr id="5" name="内容占位符 3"/>
          <p:cNvSpPr>
            <a:spLocks noGrp="1"/>
          </p:cNvSpPr>
          <p:nvPr>
            <p:ph sz="quarter" idx="10"/>
          </p:nvPr>
        </p:nvSpPr>
        <p:spPr>
          <a:xfrm>
            <a:off x="5454596" y="1764253"/>
            <a:ext cx="3624858" cy="4071770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dirty="0"/>
              <a:t>设备模型</a:t>
            </a:r>
            <a:endParaRPr lang="en-US" altLang="zh-CN" dirty="0"/>
          </a:p>
          <a:p>
            <a:pPr lvl="1"/>
            <a:r>
              <a:rPr lang="zh-CN" altLang="en-US" dirty="0"/>
              <a:t>陷入</a:t>
            </a:r>
            <a:r>
              <a:rPr lang="en-US" altLang="zh-CN" dirty="0"/>
              <a:t>&amp;</a:t>
            </a:r>
            <a:r>
              <a:rPr lang="zh-CN" altLang="en-US" dirty="0"/>
              <a:t>模拟</a:t>
            </a:r>
            <a:endParaRPr lang="en-US" altLang="zh-CN" dirty="0"/>
          </a:p>
          <a:p>
            <a:pPr lvl="1"/>
            <a:r>
              <a:rPr lang="zh-CN" altLang="en-US" dirty="0"/>
              <a:t>全虚拟化，性能差</a:t>
            </a:r>
            <a:endParaRPr lang="en-US" altLang="zh-CN" dirty="0"/>
          </a:p>
          <a:p>
            <a:r>
              <a:rPr lang="en-US" altLang="zh-CN" dirty="0"/>
              <a:t>I/O</a:t>
            </a:r>
            <a:r>
              <a:rPr lang="zh-CN" altLang="en-US" dirty="0"/>
              <a:t>半虚拟化</a:t>
            </a:r>
            <a:endParaRPr lang="en-US" altLang="zh-CN" dirty="0"/>
          </a:p>
          <a:p>
            <a:pPr lvl="1"/>
            <a:r>
              <a:rPr lang="en-US" altLang="zh-CN" dirty="0" err="1"/>
              <a:t>Virtio</a:t>
            </a:r>
            <a:endParaRPr lang="en-US" altLang="zh-CN" dirty="0"/>
          </a:p>
          <a:p>
            <a:pPr lvl="2"/>
            <a:r>
              <a:rPr lang="zh-CN" altLang="en-US" dirty="0"/>
              <a:t>批处理</a:t>
            </a:r>
            <a:r>
              <a:rPr lang="en-US" altLang="zh-CN" dirty="0"/>
              <a:t>,</a:t>
            </a:r>
            <a:r>
              <a:rPr lang="zh-CN" altLang="en-US" dirty="0"/>
              <a:t> 减少陷入次数</a:t>
            </a:r>
            <a:endParaRPr lang="en-US" altLang="zh-CN" dirty="0"/>
          </a:p>
          <a:p>
            <a:pPr lvl="1"/>
            <a:r>
              <a:rPr lang="en-US" altLang="zh-CN" dirty="0" err="1"/>
              <a:t>Vhost</a:t>
            </a:r>
            <a:endParaRPr lang="en-US" altLang="zh-CN" dirty="0"/>
          </a:p>
          <a:p>
            <a:pPr lvl="2"/>
            <a:r>
              <a:rPr lang="zh-CN" altLang="en-US" dirty="0"/>
              <a:t>异步处理</a:t>
            </a:r>
            <a:endParaRPr lang="en-US" altLang="zh-CN" dirty="0"/>
          </a:p>
          <a:p>
            <a:pPr lvl="2"/>
            <a:r>
              <a:rPr lang="zh-CN" altLang="en-US" dirty="0"/>
              <a:t>数据面卸载到内核</a:t>
            </a:r>
            <a:endParaRPr lang="en-US" altLang="zh-CN" dirty="0"/>
          </a:p>
          <a:p>
            <a:pPr lvl="2"/>
            <a:r>
              <a:rPr lang="zh-CN" altLang="en-US" dirty="0"/>
              <a:t>减少上下文切换开销，数据复制开销</a:t>
            </a:r>
            <a:endParaRPr lang="en-US" altLang="zh-CN" dirty="0"/>
          </a:p>
          <a:p>
            <a:pPr lvl="1"/>
            <a:r>
              <a:rPr lang="en-US" altLang="zh-CN" dirty="0" err="1"/>
              <a:t>Vhost</a:t>
            </a:r>
            <a:r>
              <a:rPr lang="en-US" altLang="zh-CN" dirty="0"/>
              <a:t>-user</a:t>
            </a:r>
          </a:p>
          <a:p>
            <a:pPr lvl="2"/>
            <a:r>
              <a:rPr lang="zh-CN" altLang="en-US" dirty="0"/>
              <a:t>数据面卸载到用户态应用（</a:t>
            </a:r>
            <a:r>
              <a:rPr lang="en-US" altLang="zh-CN" dirty="0"/>
              <a:t>DPDK</a:t>
            </a:r>
            <a:r>
              <a:rPr lang="zh-CN" altLang="en-US" dirty="0"/>
              <a:t>，</a:t>
            </a:r>
            <a:r>
              <a:rPr lang="en-US" altLang="zh-CN" dirty="0"/>
              <a:t>SPDK</a:t>
            </a:r>
            <a:r>
              <a:rPr lang="zh-CN" altLang="en-US" dirty="0"/>
              <a:t>），</a:t>
            </a:r>
            <a:r>
              <a:rPr lang="en-US" altLang="zh-CN" dirty="0"/>
              <a:t>polling+</a:t>
            </a:r>
            <a:r>
              <a:rPr lang="zh-CN" altLang="en-US" dirty="0"/>
              <a:t>用户态驱动</a:t>
            </a:r>
            <a:endParaRPr lang="en-US" altLang="zh-CN" dirty="0"/>
          </a:p>
          <a:p>
            <a:pPr lvl="2"/>
            <a:r>
              <a:rPr lang="zh-CN" altLang="en-US" dirty="0"/>
              <a:t>灵活性，</a:t>
            </a:r>
            <a:r>
              <a:rPr lang="en-US" altLang="zh-CN" dirty="0"/>
              <a:t>1</a:t>
            </a:r>
            <a:r>
              <a:rPr lang="zh-CN" altLang="en-US" dirty="0"/>
              <a:t>应用：多</a:t>
            </a:r>
            <a:r>
              <a:rPr lang="en-US" altLang="zh-CN" dirty="0"/>
              <a:t>VM</a:t>
            </a:r>
          </a:p>
          <a:p>
            <a:endParaRPr lang="en-US" altLang="zh-CN" dirty="0"/>
          </a:p>
          <a:p>
            <a:pPr lvl="1"/>
            <a:endParaRPr lang="en-US" altLang="zh-C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56649"/>
            <a:ext cx="5407210" cy="2738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I/O</a:t>
            </a:r>
            <a:r>
              <a:rPr lang="zh-CN" altLang="en-US" dirty="0"/>
              <a:t>虚拟化框架发展过程</a:t>
            </a:r>
            <a:r>
              <a:rPr lang="en-US" altLang="zh-CN" dirty="0"/>
              <a:t>——</a:t>
            </a:r>
            <a:r>
              <a:rPr lang="zh-CN" altLang="en-US" dirty="0"/>
              <a:t>软硬件协同</a:t>
            </a:r>
            <a:endParaRPr lang="en-US" altLang="zh-CN" dirty="0"/>
          </a:p>
        </p:txBody>
      </p:sp>
      <p:sp>
        <p:nvSpPr>
          <p:cNvPr id="5" name="内容占位符 3"/>
          <p:cNvSpPr>
            <a:spLocks noGrp="1"/>
          </p:cNvSpPr>
          <p:nvPr>
            <p:ph sz="quarter" idx="10"/>
          </p:nvPr>
        </p:nvSpPr>
        <p:spPr>
          <a:xfrm>
            <a:off x="4960343" y="1751552"/>
            <a:ext cx="3624858" cy="5017547"/>
          </a:xfrm>
        </p:spPr>
        <p:txBody>
          <a:bodyPr>
            <a:normAutofit/>
          </a:bodyPr>
          <a:lstStyle/>
          <a:p>
            <a:r>
              <a:rPr lang="en-US" altLang="zh-CN" dirty="0"/>
              <a:t>VFIO</a:t>
            </a:r>
          </a:p>
          <a:p>
            <a:pPr lvl="1"/>
            <a:r>
              <a:rPr lang="zh-CN" altLang="en-US" dirty="0"/>
              <a:t>用户态驱动框架，利用</a:t>
            </a:r>
            <a:r>
              <a:rPr lang="en-US" altLang="zh-CN" dirty="0"/>
              <a:t>IOMMU</a:t>
            </a:r>
            <a:r>
              <a:rPr lang="zh-CN" altLang="en-US" dirty="0"/>
              <a:t>，安全隔离</a:t>
            </a:r>
            <a:endParaRPr lang="en-US" altLang="zh-CN" dirty="0"/>
          </a:p>
          <a:p>
            <a:pPr lvl="1"/>
            <a:r>
              <a:rPr lang="zh-CN" altLang="en-US" dirty="0"/>
              <a:t>云平台多租户场景，难以</a:t>
            </a:r>
            <a:r>
              <a:rPr lang="en-US" altLang="zh-CN" dirty="0" err="1"/>
              <a:t>virtio</a:t>
            </a:r>
            <a:r>
              <a:rPr lang="zh-CN" altLang="en-US" dirty="0"/>
              <a:t>化的设备，</a:t>
            </a:r>
            <a:r>
              <a:rPr lang="en-US" altLang="zh-CN" dirty="0" err="1"/>
              <a:t>eg</a:t>
            </a:r>
            <a:r>
              <a:rPr lang="en-US" altLang="zh-CN" dirty="0"/>
              <a:t> GPU </a:t>
            </a:r>
          </a:p>
          <a:p>
            <a:pPr lvl="1"/>
            <a:r>
              <a:rPr lang="zh-CN" altLang="en-US" dirty="0"/>
              <a:t>配合</a:t>
            </a:r>
            <a:r>
              <a:rPr lang="en-US" altLang="zh-CN" dirty="0"/>
              <a:t>SR-IOV</a:t>
            </a:r>
            <a:r>
              <a:rPr lang="zh-CN" altLang="en-US" dirty="0"/>
              <a:t>，共享</a:t>
            </a:r>
            <a:r>
              <a:rPr lang="en-US" altLang="zh-CN" dirty="0"/>
              <a:t>+</a:t>
            </a:r>
            <a:r>
              <a:rPr lang="zh-CN" altLang="en-US" dirty="0"/>
              <a:t>直通</a:t>
            </a:r>
            <a:endParaRPr lang="en-US" altLang="zh-CN" dirty="0"/>
          </a:p>
          <a:p>
            <a:r>
              <a:rPr lang="en-US" altLang="zh-CN" dirty="0"/>
              <a:t>VFIO-</a:t>
            </a:r>
            <a:r>
              <a:rPr lang="en-US" altLang="zh-CN" dirty="0" err="1"/>
              <a:t>mdev</a:t>
            </a:r>
            <a:endParaRPr lang="en-US" altLang="zh-CN" dirty="0"/>
          </a:p>
          <a:p>
            <a:pPr lvl="1"/>
            <a:r>
              <a:rPr lang="zh-CN" altLang="en-US" dirty="0"/>
              <a:t>针对不支持</a:t>
            </a:r>
            <a:r>
              <a:rPr lang="en-US" altLang="zh-CN" dirty="0"/>
              <a:t>SR-IOV</a:t>
            </a:r>
            <a:r>
              <a:rPr lang="zh-CN" altLang="en-US" dirty="0"/>
              <a:t>设备</a:t>
            </a:r>
            <a:endParaRPr lang="en-US" altLang="zh-CN" dirty="0"/>
          </a:p>
          <a:p>
            <a:pPr lvl="1"/>
            <a:r>
              <a:rPr lang="zh-CN" altLang="en-US" dirty="0"/>
              <a:t>软件层面切分设备资源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91" y="1891995"/>
            <a:ext cx="4763250" cy="3501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quarter" idx="10"/>
          </p:nvPr>
        </p:nvSpPr>
        <p:spPr>
          <a:xfrm>
            <a:off x="494026" y="1685678"/>
            <a:ext cx="7439545" cy="492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PIO</a:t>
            </a:r>
            <a:r>
              <a:rPr lang="zh-CN" altLang="en-US" dirty="0"/>
              <a:t>（</a:t>
            </a:r>
            <a:r>
              <a:rPr lang="en-US" altLang="zh-CN" dirty="0"/>
              <a:t> x86</a:t>
            </a:r>
            <a:r>
              <a:rPr lang="zh-CN" altLang="en-US" dirty="0"/>
              <a:t>架构为例）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访问独立的</a:t>
            </a:r>
            <a:r>
              <a:rPr lang="en-US" altLang="zh-CN" dirty="0"/>
              <a:t>I/O</a:t>
            </a:r>
            <a:r>
              <a:rPr lang="zh-CN" altLang="en-US" dirty="0"/>
              <a:t>地址空间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65536</a:t>
            </a:r>
            <a:r>
              <a:rPr lang="zh-CN" altLang="en-US" dirty="0"/>
              <a:t>个</a:t>
            </a:r>
            <a:r>
              <a:rPr lang="en-US" altLang="zh-CN" dirty="0"/>
              <a:t>8</a:t>
            </a:r>
            <a:r>
              <a:rPr lang="zh-CN" altLang="en-US" dirty="0"/>
              <a:t>位</a:t>
            </a:r>
            <a:r>
              <a:rPr lang="en-US" altLang="zh-CN" dirty="0"/>
              <a:t>I/O</a:t>
            </a:r>
            <a:r>
              <a:rPr lang="zh-CN" altLang="en-US" dirty="0"/>
              <a:t>端口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连续</a:t>
            </a:r>
            <a:r>
              <a:rPr lang="en-US" altLang="zh-CN" dirty="0"/>
              <a:t>2</a:t>
            </a:r>
            <a:r>
              <a:rPr lang="zh-CN" altLang="en-US" dirty="0"/>
              <a:t>个</a:t>
            </a:r>
            <a:r>
              <a:rPr lang="en-US" altLang="zh-CN" dirty="0"/>
              <a:t>8</a:t>
            </a:r>
            <a:r>
              <a:rPr lang="zh-CN" altLang="en-US" dirty="0"/>
              <a:t>位</a:t>
            </a:r>
            <a:r>
              <a:rPr lang="en-US" altLang="zh-CN" dirty="0"/>
              <a:t>-&gt;16</a:t>
            </a:r>
            <a:r>
              <a:rPr lang="zh-CN" altLang="en-US" dirty="0"/>
              <a:t>位，连续四个</a:t>
            </a:r>
            <a:r>
              <a:rPr lang="en-US" altLang="zh-CN" dirty="0"/>
              <a:t>8</a:t>
            </a:r>
            <a:r>
              <a:rPr lang="zh-CN" altLang="en-US" dirty="0"/>
              <a:t>位</a:t>
            </a:r>
            <a:r>
              <a:rPr lang="en-US" altLang="zh-CN" dirty="0"/>
              <a:t>-&gt;32</a:t>
            </a:r>
            <a:r>
              <a:rPr lang="zh-CN" altLang="en-US" dirty="0"/>
              <a:t>位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0</a:t>
            </a:r>
            <a:r>
              <a:rPr lang="zh-CN" altLang="en-US" dirty="0"/>
              <a:t>～</a:t>
            </a:r>
            <a:r>
              <a:rPr lang="en-US" altLang="zh-CN" dirty="0"/>
              <a:t>0xffff</a:t>
            </a:r>
            <a:r>
              <a:rPr lang="zh-CN" altLang="en-US" dirty="0"/>
              <a:t>，</a:t>
            </a:r>
            <a:r>
              <a:rPr lang="en-US" altLang="zh-CN" dirty="0"/>
              <a:t>64K</a:t>
            </a:r>
          </a:p>
          <a:p>
            <a:pPr lvl="1">
              <a:lnSpc>
                <a:spcPct val="150000"/>
              </a:lnSpc>
            </a:pPr>
            <a:r>
              <a:rPr lang="zh-CN" altLang="en-US" b="1" dirty="0"/>
              <a:t>专用的端口访问指令</a:t>
            </a:r>
            <a:r>
              <a:rPr lang="zh-CN" altLang="en-US" dirty="0"/>
              <a:t>，</a:t>
            </a:r>
            <a:r>
              <a:rPr lang="en-US" altLang="zh-CN" dirty="0"/>
              <a:t>IN/OUT</a:t>
            </a:r>
            <a:endParaRPr lang="en-US" altLang="zh-CN" b="1" dirty="0"/>
          </a:p>
          <a:p>
            <a:pPr>
              <a:lnSpc>
                <a:spcPct val="150000"/>
              </a:lnSpc>
            </a:pPr>
            <a:r>
              <a:rPr lang="en-US" altLang="zh-CN" dirty="0"/>
              <a:t>MMIO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被几乎所有架构支持，</a:t>
            </a:r>
            <a:r>
              <a:rPr lang="en-US" altLang="zh-CN" dirty="0"/>
              <a:t>RISC</a:t>
            </a:r>
            <a:r>
              <a:rPr lang="zh-CN" altLang="en-US" dirty="0"/>
              <a:t>仅支持</a:t>
            </a:r>
            <a:r>
              <a:rPr lang="en-US" altLang="zh-CN" dirty="0"/>
              <a:t>MMIO</a:t>
            </a:r>
          </a:p>
          <a:p>
            <a:pPr lvl="1">
              <a:lnSpc>
                <a:spcPct val="150000"/>
              </a:lnSpc>
            </a:pPr>
            <a:r>
              <a:rPr lang="en-US" altLang="zh-CN" dirty="0"/>
              <a:t>I/O</a:t>
            </a:r>
            <a:r>
              <a:rPr lang="zh-CN" altLang="en-US" dirty="0"/>
              <a:t>端口与内存统一编址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b="1" dirty="0"/>
              <a:t>通用的内存访存指令</a:t>
            </a:r>
            <a:r>
              <a:rPr lang="zh-CN" altLang="en-US" dirty="0"/>
              <a:t>，</a:t>
            </a:r>
            <a:r>
              <a:rPr lang="en-GB" altLang="zh-CN" dirty="0" err="1"/>
              <a:t>movq</a:t>
            </a:r>
            <a:r>
              <a:rPr lang="en-GB" altLang="zh-CN" dirty="0"/>
              <a:t> %</a:t>
            </a:r>
            <a:r>
              <a:rPr lang="en-GB" altLang="zh-CN" dirty="0" err="1"/>
              <a:t>rax</a:t>
            </a:r>
            <a:r>
              <a:rPr lang="en-GB" altLang="zh-CN" dirty="0"/>
              <a:t>, (%</a:t>
            </a:r>
            <a:r>
              <a:rPr lang="en-GB" altLang="zh-CN" dirty="0" err="1"/>
              <a:t>rbx</a:t>
            </a:r>
            <a:r>
              <a:rPr lang="en-GB" altLang="zh-CN" dirty="0"/>
              <a:t>)</a:t>
            </a:r>
            <a:endParaRPr lang="en-US" altLang="zh-CN" b="1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三种</a:t>
            </a:r>
            <a:r>
              <a:rPr lang="en-US" altLang="zh-CN" dirty="0"/>
              <a:t>I/O</a:t>
            </a:r>
            <a:r>
              <a:rPr lang="zh-CN" altLang="en-US" dirty="0"/>
              <a:t>访问方式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6764" y="2189013"/>
            <a:ext cx="2349500" cy="31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I/O</a:t>
            </a:r>
            <a:r>
              <a:rPr lang="zh-CN" altLang="en-US" dirty="0"/>
              <a:t>虚拟化框架发展过程</a:t>
            </a:r>
            <a:r>
              <a:rPr lang="en-US" altLang="zh-CN" dirty="0"/>
              <a:t>——</a:t>
            </a:r>
            <a:r>
              <a:rPr lang="zh-CN" altLang="en-US" dirty="0"/>
              <a:t>软硬件协同</a:t>
            </a:r>
            <a:endParaRPr lang="en-US" altLang="zh-CN" dirty="0"/>
          </a:p>
        </p:txBody>
      </p:sp>
      <p:sp>
        <p:nvSpPr>
          <p:cNvPr id="5" name="内容占位符 3"/>
          <p:cNvSpPr>
            <a:spLocks noGrp="1"/>
          </p:cNvSpPr>
          <p:nvPr>
            <p:ph sz="quarter" idx="10"/>
          </p:nvPr>
        </p:nvSpPr>
        <p:spPr>
          <a:xfrm>
            <a:off x="4960343" y="1735126"/>
            <a:ext cx="3624858" cy="5017547"/>
          </a:xfrm>
        </p:spPr>
        <p:txBody>
          <a:bodyPr>
            <a:normAutofit/>
          </a:bodyPr>
          <a:lstStyle/>
          <a:p>
            <a:r>
              <a:rPr lang="en-US" altLang="zh-CN" dirty="0" err="1"/>
              <a:t>vDPA</a:t>
            </a:r>
            <a:r>
              <a:rPr lang="zh-CN" altLang="en-US" dirty="0"/>
              <a:t>框架</a:t>
            </a:r>
            <a:endParaRPr lang="en-US" altLang="zh-CN" dirty="0"/>
          </a:p>
          <a:p>
            <a:pPr lvl="1"/>
            <a:r>
              <a:rPr lang="en-US" altLang="zh-CN" dirty="0" err="1"/>
              <a:t>vDPA</a:t>
            </a:r>
            <a:r>
              <a:rPr lang="zh-CN" altLang="en-US" dirty="0"/>
              <a:t>设备</a:t>
            </a:r>
            <a:endParaRPr lang="en-US" altLang="zh-CN" dirty="0"/>
          </a:p>
          <a:p>
            <a:pPr lvl="2"/>
            <a:r>
              <a:rPr lang="zh-CN" altLang="en-US" dirty="0"/>
              <a:t>支持</a:t>
            </a:r>
            <a:r>
              <a:rPr lang="en-GB" altLang="zh-CN" dirty="0" err="1"/>
              <a:t>virtio</a:t>
            </a:r>
            <a:r>
              <a:rPr lang="en-GB" altLang="zh-CN" dirty="0"/>
              <a:t> ring</a:t>
            </a:r>
            <a:r>
              <a:rPr lang="zh-CN" altLang="en-US" dirty="0"/>
              <a:t>的标准</a:t>
            </a:r>
            <a:endParaRPr lang="en-US" altLang="zh-CN" dirty="0"/>
          </a:p>
          <a:p>
            <a:pPr lvl="2"/>
            <a:r>
              <a:rPr lang="zh-CN" altLang="en-US" dirty="0"/>
              <a:t>数据面提供者</a:t>
            </a:r>
            <a:endParaRPr lang="en-US" altLang="zh-CN" dirty="0"/>
          </a:p>
          <a:p>
            <a:pPr lvl="1"/>
            <a:r>
              <a:rPr lang="zh-CN" altLang="en-US" dirty="0"/>
              <a:t>控制面</a:t>
            </a:r>
            <a:endParaRPr lang="en-US" altLang="zh-CN" dirty="0"/>
          </a:p>
          <a:p>
            <a:pPr lvl="2"/>
            <a:r>
              <a:rPr lang="zh-CN" altLang="en-US" dirty="0"/>
              <a:t>虚拟机中控制接口不变</a:t>
            </a:r>
            <a:endParaRPr lang="en-US" altLang="zh-CN" dirty="0"/>
          </a:p>
          <a:p>
            <a:pPr lvl="2"/>
            <a:r>
              <a:rPr lang="zh-CN" altLang="en-US" dirty="0"/>
              <a:t>控制信息通过</a:t>
            </a:r>
            <a:r>
              <a:rPr lang="en-US" altLang="zh-CN" dirty="0" err="1"/>
              <a:t>vDPA</a:t>
            </a:r>
            <a:r>
              <a:rPr lang="zh-CN" altLang="en-US" dirty="0"/>
              <a:t> </a:t>
            </a:r>
            <a:r>
              <a:rPr lang="en-US" altLang="zh-CN" dirty="0"/>
              <a:t>Driver</a:t>
            </a:r>
            <a:r>
              <a:rPr lang="zh-CN" altLang="en-US" dirty="0"/>
              <a:t>传入</a:t>
            </a:r>
            <a:r>
              <a:rPr lang="en-US" altLang="zh-CN" dirty="0" err="1"/>
              <a:t>vDPA</a:t>
            </a:r>
            <a:r>
              <a:rPr lang="zh-CN" altLang="en-US" dirty="0"/>
              <a:t>设备</a:t>
            </a:r>
            <a:endParaRPr lang="en-US" altLang="zh-CN" dirty="0"/>
          </a:p>
          <a:p>
            <a:pPr lvl="1"/>
            <a:r>
              <a:rPr lang="zh-CN" altLang="en-US" dirty="0"/>
              <a:t>优势</a:t>
            </a:r>
            <a:endParaRPr lang="en-US" altLang="zh-CN" dirty="0"/>
          </a:p>
          <a:p>
            <a:pPr lvl="2"/>
            <a:r>
              <a:rPr lang="zh-CN" altLang="en-US" dirty="0"/>
              <a:t>性能接近</a:t>
            </a:r>
            <a:r>
              <a:rPr lang="en-US" altLang="zh-CN" dirty="0"/>
              <a:t>SR-IOV</a:t>
            </a:r>
          </a:p>
          <a:p>
            <a:pPr lvl="2"/>
            <a:r>
              <a:rPr lang="zh-CN" altLang="en-US" dirty="0"/>
              <a:t>兼容</a:t>
            </a:r>
            <a:r>
              <a:rPr lang="en-US" altLang="zh-CN" dirty="0" err="1"/>
              <a:t>virtio</a:t>
            </a:r>
            <a:r>
              <a:rPr lang="zh-CN" altLang="en-US" dirty="0"/>
              <a:t>接口，可同时直通宿主机容器和</a:t>
            </a:r>
            <a:r>
              <a:rPr lang="en-US" altLang="zh-CN" dirty="0"/>
              <a:t>VM</a:t>
            </a:r>
          </a:p>
          <a:p>
            <a:pPr lvl="2"/>
            <a:r>
              <a:rPr lang="zh-CN" altLang="en-US" dirty="0"/>
              <a:t>适用于云服务</a:t>
            </a:r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09" y="2069721"/>
            <a:ext cx="4949806" cy="3242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I/O</a:t>
            </a:r>
            <a:r>
              <a:rPr lang="zh-CN" altLang="en-US" dirty="0"/>
              <a:t>虚拟化框架发展过程</a:t>
            </a:r>
            <a:r>
              <a:rPr lang="en-US" altLang="zh-CN" dirty="0"/>
              <a:t>——</a:t>
            </a:r>
            <a:r>
              <a:rPr lang="zh-CN" altLang="en-US" dirty="0"/>
              <a:t>软硬件协同</a:t>
            </a:r>
            <a:endParaRPr lang="en-US" altLang="zh-CN" dirty="0"/>
          </a:p>
        </p:txBody>
      </p:sp>
      <p:sp>
        <p:nvSpPr>
          <p:cNvPr id="5" name="内容占位符 3"/>
          <p:cNvSpPr>
            <a:spLocks noGrp="1"/>
          </p:cNvSpPr>
          <p:nvPr>
            <p:ph sz="quarter" idx="10"/>
          </p:nvPr>
        </p:nvSpPr>
        <p:spPr>
          <a:xfrm>
            <a:off x="5809038" y="2605045"/>
            <a:ext cx="3624858" cy="2897781"/>
          </a:xfrm>
        </p:spPr>
        <p:txBody>
          <a:bodyPr>
            <a:normAutofit/>
          </a:bodyPr>
          <a:lstStyle/>
          <a:p>
            <a:r>
              <a:rPr lang="en-GB" altLang="zh-CN" b="1" dirty="0"/>
              <a:t>VDUSE</a:t>
            </a:r>
            <a:r>
              <a:rPr lang="zh-CN" altLang="en-US" dirty="0"/>
              <a:t>框架</a:t>
            </a:r>
            <a:endParaRPr lang="en-US" altLang="zh-CN" dirty="0"/>
          </a:p>
          <a:p>
            <a:pPr lvl="1"/>
            <a:r>
              <a:rPr lang="zh-CN" altLang="en-US" dirty="0"/>
              <a:t>软件定义的</a:t>
            </a:r>
            <a:r>
              <a:rPr lang="en-US" altLang="zh-CN" dirty="0" err="1"/>
              <a:t>vDPA</a:t>
            </a:r>
            <a:r>
              <a:rPr lang="zh-CN" altLang="en-US" dirty="0"/>
              <a:t>设备</a:t>
            </a:r>
            <a:endParaRPr lang="en-US" altLang="zh-CN" dirty="0"/>
          </a:p>
          <a:p>
            <a:pPr lvl="1"/>
            <a:r>
              <a:rPr lang="zh-CN" altLang="en-US" dirty="0"/>
              <a:t>集成在用户态程序</a:t>
            </a:r>
            <a:endParaRPr lang="en-US" altLang="zh-CN" dirty="0"/>
          </a:p>
          <a:p>
            <a:pPr lvl="1"/>
            <a:r>
              <a:rPr lang="en-US" altLang="zh-CN" dirty="0"/>
              <a:t>1</a:t>
            </a:r>
            <a:r>
              <a:rPr lang="zh-CN" altLang="en-US" dirty="0"/>
              <a:t> </a:t>
            </a:r>
            <a:r>
              <a:rPr lang="en-US" altLang="zh-CN" dirty="0" err="1"/>
              <a:t>vDPA</a:t>
            </a:r>
            <a:r>
              <a:rPr lang="zh-CN" altLang="en-US" dirty="0"/>
              <a:t> ： 多容器</a:t>
            </a:r>
            <a:r>
              <a:rPr lang="en-US" altLang="zh-CN" dirty="0"/>
              <a:t>+VM</a:t>
            </a:r>
          </a:p>
          <a:p>
            <a:pPr marL="457200" lvl="1" indent="0">
              <a:buNone/>
            </a:pPr>
            <a:endParaRPr lang="en-US" altLang="zh-CN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737" y="2107149"/>
            <a:ext cx="5533835" cy="3094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VIRTIO-USER</a:t>
            </a:r>
            <a:r>
              <a:rPr lang="zh-CN" altLang="en-US" dirty="0"/>
              <a:t>  </a:t>
            </a:r>
            <a:r>
              <a:rPr lang="en-US" altLang="zh-CN" dirty="0"/>
              <a:t>SIGCOMM 2017</a:t>
            </a:r>
          </a:p>
        </p:txBody>
      </p:sp>
      <p:sp>
        <p:nvSpPr>
          <p:cNvPr id="5" name="内容占位符 3"/>
          <p:cNvSpPr>
            <a:spLocks noGrp="1"/>
          </p:cNvSpPr>
          <p:nvPr>
            <p:ph sz="quarter" idx="10"/>
          </p:nvPr>
        </p:nvSpPr>
        <p:spPr>
          <a:xfrm>
            <a:off x="247590" y="1731523"/>
            <a:ext cx="4259560" cy="4325566"/>
          </a:xfrm>
        </p:spPr>
        <p:txBody>
          <a:bodyPr>
            <a:normAutofit/>
          </a:bodyPr>
          <a:lstStyle/>
          <a:p>
            <a:r>
              <a:rPr lang="zh-CN" altLang="en-US" dirty="0"/>
              <a:t>新型虚拟设备</a:t>
            </a:r>
            <a:endParaRPr lang="en-US" altLang="zh-CN" dirty="0"/>
          </a:p>
          <a:p>
            <a:pPr lvl="1"/>
            <a:r>
              <a:rPr lang="zh-CN" altLang="en-US" dirty="0"/>
              <a:t>集成在</a:t>
            </a:r>
            <a:r>
              <a:rPr lang="en-US" altLang="zh-CN" dirty="0"/>
              <a:t>DPDK</a:t>
            </a:r>
            <a:r>
              <a:rPr lang="zh-CN" altLang="en-US" dirty="0"/>
              <a:t>，应用于容器</a:t>
            </a:r>
            <a:endParaRPr lang="en-US" altLang="zh-CN" dirty="0"/>
          </a:p>
          <a:p>
            <a:pPr lvl="1"/>
            <a:r>
              <a:rPr lang="zh-CN" altLang="en-US" dirty="0"/>
              <a:t>两种接口，</a:t>
            </a:r>
            <a:r>
              <a:rPr lang="en-US" altLang="zh-CN" dirty="0" err="1"/>
              <a:t>vhost</a:t>
            </a:r>
            <a:r>
              <a:rPr lang="en-US" altLang="zh-CN" dirty="0"/>
              <a:t>-net &amp; </a:t>
            </a:r>
            <a:r>
              <a:rPr lang="en-US" altLang="zh-CN" dirty="0" err="1"/>
              <a:t>vhost</a:t>
            </a:r>
            <a:r>
              <a:rPr lang="en-US" altLang="zh-CN" dirty="0"/>
              <a:t>-user</a:t>
            </a:r>
          </a:p>
          <a:p>
            <a:pPr lvl="1"/>
            <a:r>
              <a:rPr lang="zh-CN" altLang="en-US" dirty="0"/>
              <a:t>实现网络包</a:t>
            </a:r>
            <a:r>
              <a:rPr lang="en-US" altLang="zh-CN" dirty="0"/>
              <a:t>kernel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pass</a:t>
            </a:r>
          </a:p>
          <a:p>
            <a:r>
              <a:rPr lang="zh-CN" altLang="en-US" dirty="0"/>
              <a:t>适用场景</a:t>
            </a:r>
            <a:endParaRPr lang="en-US" altLang="zh-CN" dirty="0"/>
          </a:p>
          <a:p>
            <a:pPr lvl="1"/>
            <a:r>
              <a:rPr lang="zh-CN" altLang="en-US" dirty="0"/>
              <a:t>云平台网络功能虚拟化（</a:t>
            </a:r>
            <a:r>
              <a:rPr lang="en-US" altLang="zh-CN" dirty="0"/>
              <a:t>NFV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endParaRPr lang="en-US" altLang="zh-CN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8434" y="2149475"/>
            <a:ext cx="4313792" cy="3129401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CRTOS VEE20</a:t>
            </a:r>
          </a:p>
        </p:txBody>
      </p:sp>
      <p:sp>
        <p:nvSpPr>
          <p:cNvPr id="5" name="内容占位符 3"/>
          <p:cNvSpPr>
            <a:spLocks noGrp="1"/>
          </p:cNvSpPr>
          <p:nvPr>
            <p:ph sz="quarter" idx="10"/>
          </p:nvPr>
        </p:nvSpPr>
        <p:spPr>
          <a:xfrm>
            <a:off x="4482364" y="4750090"/>
            <a:ext cx="4661636" cy="1486917"/>
          </a:xfrm>
        </p:spPr>
        <p:txBody>
          <a:bodyPr>
            <a:normAutofit/>
          </a:bodyPr>
          <a:lstStyle/>
          <a:p>
            <a:r>
              <a:rPr lang="zh-CN" altLang="en-US" dirty="0"/>
              <a:t>设备租赁机制</a:t>
            </a:r>
            <a:endParaRPr lang="en-US" altLang="zh-CN" dirty="0"/>
          </a:p>
          <a:p>
            <a:pPr lvl="1"/>
            <a:r>
              <a:rPr lang="zh-CN" altLang="en-US" dirty="0"/>
              <a:t>基于</a:t>
            </a:r>
            <a:r>
              <a:rPr lang="en-US" altLang="zh-CN" dirty="0" err="1"/>
              <a:t>virtio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call</a:t>
            </a:r>
            <a:r>
              <a:rPr lang="zh-CN" altLang="en-US" dirty="0"/>
              <a:t> 转发</a:t>
            </a:r>
            <a:endParaRPr lang="en-US" altLang="zh-CN" dirty="0"/>
          </a:p>
          <a:p>
            <a:pPr lvl="1"/>
            <a:r>
              <a:rPr lang="en-US" altLang="zh-CN" dirty="0"/>
              <a:t>RTOS</a:t>
            </a:r>
            <a:r>
              <a:rPr lang="zh-CN" altLang="en-US" dirty="0"/>
              <a:t>中的应用</a:t>
            </a:r>
            <a:r>
              <a:rPr lang="en-US" altLang="zh-CN" dirty="0"/>
              <a:t>-&gt;GPOS</a:t>
            </a:r>
            <a:r>
              <a:rPr lang="zh-CN" altLang="en-US" dirty="0"/>
              <a:t>（</a:t>
            </a:r>
            <a:r>
              <a:rPr lang="en-US" altLang="zh-CN" dirty="0"/>
              <a:t>Linux</a:t>
            </a:r>
            <a:r>
              <a:rPr lang="zh-CN" altLang="en-US" dirty="0"/>
              <a:t>）设备</a:t>
            </a: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813" y="1616305"/>
            <a:ext cx="8476039" cy="3065942"/>
          </a:xfrm>
          <a:prstGeom prst="rect">
            <a:avLst/>
          </a:prstGeom>
        </p:spPr>
      </p:pic>
      <p:sp>
        <p:nvSpPr>
          <p:cNvPr id="6" name="内容占位符 3"/>
          <p:cNvSpPr txBox="1"/>
          <p:nvPr/>
        </p:nvSpPr>
        <p:spPr>
          <a:xfrm>
            <a:off x="277813" y="4727142"/>
            <a:ext cx="4125574" cy="20692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影子进程</a:t>
            </a:r>
            <a:endParaRPr lang="en-US" altLang="zh-CN" dirty="0"/>
          </a:p>
          <a:p>
            <a:pPr lvl="1"/>
            <a:r>
              <a:rPr lang="en-US" altLang="zh-CN" dirty="0"/>
              <a:t>GPOS</a:t>
            </a:r>
            <a:r>
              <a:rPr lang="zh-CN" altLang="en-US" dirty="0"/>
              <a:t>中，负责创建</a:t>
            </a:r>
            <a:r>
              <a:rPr lang="en-US" altLang="zh-CN" dirty="0"/>
              <a:t>Rich-</a:t>
            </a:r>
            <a:r>
              <a:rPr lang="en-US" altLang="zh-CN" dirty="0" err="1"/>
              <a:t>realtime</a:t>
            </a:r>
            <a:r>
              <a:rPr lang="zh-CN" altLang="en-US" dirty="0"/>
              <a:t>应用</a:t>
            </a:r>
            <a:endParaRPr lang="en-US" altLang="zh-CN" dirty="0"/>
          </a:p>
          <a:p>
            <a:pPr lvl="1"/>
            <a:r>
              <a:rPr lang="zh-CN" altLang="en-US" dirty="0"/>
              <a:t>负责处理</a:t>
            </a:r>
            <a:r>
              <a:rPr lang="en-US" altLang="zh-CN" dirty="0"/>
              <a:t>Rich-</a:t>
            </a:r>
            <a:r>
              <a:rPr lang="en-US" altLang="zh-CN" dirty="0" err="1"/>
              <a:t>realtime</a:t>
            </a:r>
            <a:r>
              <a:rPr lang="zh-CN" altLang="en-US" dirty="0"/>
              <a:t>应用的远程系统调用</a:t>
            </a:r>
            <a:endParaRPr lang="en-US" altLang="zh-CN" dirty="0"/>
          </a:p>
          <a:p>
            <a:pPr lvl="1"/>
            <a:endParaRPr lang="en-US" altLang="zh-CN" dirty="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23348" y="1816797"/>
            <a:ext cx="24192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chemeClr val="bg1"/>
                </a:solidFill>
              </a:rPr>
              <a:t>谢 谢！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quarter" idx="10"/>
          </p:nvPr>
        </p:nvSpPr>
        <p:spPr>
          <a:xfrm>
            <a:off x="494026" y="1685678"/>
            <a:ext cx="7439545" cy="492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DMA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传输过程无须</a:t>
            </a:r>
            <a:r>
              <a:rPr lang="en-US" altLang="zh-CN" dirty="0"/>
              <a:t>CPU</a:t>
            </a:r>
            <a:r>
              <a:rPr lang="zh-CN" altLang="en-US" dirty="0"/>
              <a:t>控制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外设</a:t>
            </a:r>
            <a:r>
              <a:rPr lang="en-US" altLang="zh-CN" dirty="0"/>
              <a:t>&lt;-&gt;</a:t>
            </a:r>
            <a:r>
              <a:rPr lang="zh-CN" altLang="en-US" dirty="0"/>
              <a:t>内存 ，</a:t>
            </a:r>
            <a:r>
              <a:rPr lang="zh-CN" altLang="en-US" b="1" dirty="0"/>
              <a:t>直接数据传输</a:t>
            </a:r>
            <a:endParaRPr lang="en-US" altLang="zh-CN" b="1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大批量数据传送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DMA</a:t>
            </a:r>
            <a:r>
              <a:rPr lang="zh-CN" altLang="en-US" dirty="0"/>
              <a:t>控制器，</a:t>
            </a:r>
            <a:r>
              <a:rPr lang="en-US" altLang="zh-CN" dirty="0"/>
              <a:t>DMAC</a:t>
            </a:r>
          </a:p>
          <a:p>
            <a:pPr lvl="2">
              <a:lnSpc>
                <a:spcPct val="150000"/>
              </a:lnSpc>
            </a:pPr>
            <a:r>
              <a:rPr lang="zh-CN" altLang="en-US" dirty="0"/>
              <a:t>接管地址总线</a:t>
            </a:r>
            <a:endParaRPr lang="en-US" altLang="zh-CN" dirty="0"/>
          </a:p>
          <a:p>
            <a:pPr lvl="2">
              <a:lnSpc>
                <a:spcPct val="150000"/>
              </a:lnSpc>
            </a:pPr>
            <a:r>
              <a:rPr lang="zh-CN" altLang="en-US" dirty="0"/>
              <a:t>动态修改地址指针</a:t>
            </a:r>
            <a:endParaRPr lang="en-US" altLang="zh-CN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三种</a:t>
            </a:r>
            <a:r>
              <a:rPr lang="en-US" altLang="zh-CN" dirty="0"/>
              <a:t>I/O</a:t>
            </a:r>
            <a:r>
              <a:rPr lang="zh-CN" altLang="en-US" dirty="0"/>
              <a:t>访问方式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521" y="3122830"/>
            <a:ext cx="4079275" cy="15741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quarter" idx="10"/>
          </p:nvPr>
        </p:nvSpPr>
        <p:spPr>
          <a:xfrm>
            <a:off x="494026" y="1685678"/>
            <a:ext cx="7439545" cy="492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PCI</a:t>
            </a:r>
            <a:r>
              <a:rPr lang="zh-CN" altLang="en-US" dirty="0"/>
              <a:t>总线</a:t>
            </a:r>
            <a:r>
              <a:rPr lang="en-US" altLang="zh-CN" dirty="0"/>
              <a:t>——</a:t>
            </a:r>
            <a:r>
              <a:rPr lang="zh-CN" altLang="en-US" dirty="0"/>
              <a:t>树形结构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b="1" dirty="0"/>
              <a:t>根结点</a:t>
            </a:r>
            <a:r>
              <a:rPr lang="zh-CN" altLang="en-US" dirty="0"/>
              <a:t>，</a:t>
            </a:r>
            <a:r>
              <a:rPr lang="en-US" altLang="zh-CN" dirty="0"/>
              <a:t>PCI</a:t>
            </a:r>
            <a:r>
              <a:rPr lang="zh-CN" altLang="en-US" dirty="0"/>
              <a:t> 主桥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b="1" dirty="0"/>
              <a:t>子节点</a:t>
            </a:r>
            <a:r>
              <a:rPr lang="zh-CN" altLang="en-US" dirty="0"/>
              <a:t>，</a:t>
            </a:r>
            <a:r>
              <a:rPr lang="en-US" altLang="zh-CN" dirty="0"/>
              <a:t>PCI-PCI</a:t>
            </a:r>
            <a:r>
              <a:rPr lang="zh-CN" altLang="en-US" dirty="0"/>
              <a:t>桥、</a:t>
            </a:r>
            <a:r>
              <a:rPr lang="en-US" altLang="zh-CN" dirty="0"/>
              <a:t>PCI-ISA</a:t>
            </a:r>
            <a:r>
              <a:rPr lang="zh-CN" altLang="en-US" dirty="0"/>
              <a:t>桥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b="1" dirty="0"/>
              <a:t>叶节点</a:t>
            </a:r>
            <a:r>
              <a:rPr lang="zh-CN" altLang="en-US" dirty="0"/>
              <a:t>，</a:t>
            </a:r>
            <a:r>
              <a:rPr lang="en-US" altLang="zh-CN" dirty="0"/>
              <a:t>PCI</a:t>
            </a:r>
            <a:r>
              <a:rPr lang="zh-CN" altLang="en-US" dirty="0"/>
              <a:t>设备</a:t>
            </a:r>
            <a:endParaRPr lang="en-US" altLang="zh-CN" b="1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次级总线，</a:t>
            </a:r>
            <a:r>
              <a:rPr lang="en-US" altLang="zh-CN" dirty="0"/>
              <a:t>PCI</a:t>
            </a:r>
            <a:r>
              <a:rPr lang="zh-CN" altLang="en-US" dirty="0"/>
              <a:t>总线</a:t>
            </a:r>
            <a:r>
              <a:rPr lang="en-US" altLang="zh-CN" dirty="0"/>
              <a:t>0</a:t>
            </a:r>
            <a:r>
              <a:rPr lang="zh-CN" altLang="en-US" dirty="0"/>
              <a:t>，</a:t>
            </a:r>
            <a:r>
              <a:rPr lang="en-US" altLang="zh-CN" dirty="0"/>
              <a:t>1</a:t>
            </a:r>
            <a:r>
              <a:rPr lang="zh-CN" altLang="en-US" dirty="0"/>
              <a:t>，</a:t>
            </a:r>
            <a:r>
              <a:rPr lang="en-US" altLang="zh-CN" dirty="0"/>
              <a:t>2 ……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设备描述符（</a:t>
            </a:r>
            <a:r>
              <a:rPr lang="en-US" altLang="zh-CN" dirty="0"/>
              <a:t>BDF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标识</a:t>
            </a:r>
            <a:r>
              <a:rPr lang="en-US" altLang="zh-CN" dirty="0"/>
              <a:t>PCI</a:t>
            </a:r>
            <a:r>
              <a:rPr lang="zh-CN" altLang="en-US" dirty="0"/>
              <a:t>设备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Bus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，</a:t>
            </a:r>
            <a:r>
              <a:rPr lang="en-US" altLang="zh-CN" dirty="0"/>
              <a:t>8</a:t>
            </a:r>
            <a:r>
              <a:rPr lang="zh-CN" altLang="en-US" dirty="0"/>
              <a:t>位，设备所在</a:t>
            </a:r>
            <a:r>
              <a:rPr lang="en-US" altLang="zh-CN" dirty="0"/>
              <a:t>PCI</a:t>
            </a:r>
            <a:r>
              <a:rPr lang="zh-CN" altLang="en-US" dirty="0"/>
              <a:t>总线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Device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，</a:t>
            </a:r>
            <a:r>
              <a:rPr lang="en-US" altLang="zh-CN" dirty="0"/>
              <a:t>5</a:t>
            </a:r>
            <a:r>
              <a:rPr lang="zh-CN" altLang="en-US" dirty="0"/>
              <a:t>位，物理设备编号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Function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，</a:t>
            </a:r>
            <a:r>
              <a:rPr lang="en-US" altLang="zh-CN" dirty="0"/>
              <a:t>3</a:t>
            </a:r>
            <a:r>
              <a:rPr lang="zh-CN" altLang="en-US" dirty="0"/>
              <a:t>位，逻辑设备编号</a:t>
            </a:r>
            <a:endParaRPr lang="en-US" altLang="zh-CN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PCI</a:t>
            </a:r>
            <a:r>
              <a:rPr lang="zh-CN" altLang="en-US" dirty="0"/>
              <a:t>设备简介</a:t>
            </a:r>
            <a:r>
              <a:rPr lang="en-US" altLang="zh-CN" dirty="0"/>
              <a:t>——PCI</a:t>
            </a:r>
            <a:r>
              <a:rPr lang="zh-CN" altLang="en-US" dirty="0"/>
              <a:t>总线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105" y="1963886"/>
            <a:ext cx="4315168" cy="303556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quarter" idx="10"/>
          </p:nvPr>
        </p:nvSpPr>
        <p:spPr>
          <a:xfrm>
            <a:off x="494026" y="1685678"/>
            <a:ext cx="4748973" cy="492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PCI</a:t>
            </a:r>
            <a:r>
              <a:rPr lang="zh-CN" altLang="en-US" dirty="0"/>
              <a:t>配置空间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256</a:t>
            </a:r>
            <a:r>
              <a:rPr lang="zh-CN" altLang="en-US" dirty="0"/>
              <a:t>字节，一组设备寄存器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前</a:t>
            </a:r>
            <a:r>
              <a:rPr lang="en-US" altLang="zh-CN" dirty="0"/>
              <a:t>64</a:t>
            </a:r>
            <a:r>
              <a:rPr lang="zh-CN" altLang="en-US" dirty="0"/>
              <a:t>字节，配置头，格式用途固定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厂商预设默认值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基地址寄存器（</a:t>
            </a:r>
            <a:r>
              <a:rPr lang="en-US" altLang="zh-CN" dirty="0"/>
              <a:t>BAR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PIO</a:t>
            </a:r>
            <a:r>
              <a:rPr lang="zh-CN" altLang="en-US" dirty="0"/>
              <a:t>地址</a:t>
            </a:r>
            <a:r>
              <a:rPr lang="en-US" altLang="zh-CN" dirty="0"/>
              <a:t>/</a:t>
            </a:r>
            <a:r>
              <a:rPr lang="zh-CN" altLang="en-US" dirty="0"/>
              <a:t>内存地址 （最后一位区分）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BIOS</a:t>
            </a:r>
            <a:r>
              <a:rPr lang="zh-CN" altLang="en-US" dirty="0"/>
              <a:t>或</a:t>
            </a:r>
            <a:r>
              <a:rPr lang="en-US" altLang="zh-CN" dirty="0"/>
              <a:t>OS</a:t>
            </a:r>
            <a:r>
              <a:rPr lang="zh-CN" altLang="en-US" dirty="0"/>
              <a:t>设置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不占用固定地址</a:t>
            </a:r>
            <a:r>
              <a:rPr lang="en-US" altLang="zh-CN" dirty="0"/>
              <a:t>-&gt;</a:t>
            </a:r>
            <a:r>
              <a:rPr lang="zh-CN" altLang="en-US" dirty="0"/>
              <a:t>热插拔</a:t>
            </a:r>
            <a:endParaRPr lang="en-US" altLang="zh-CN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PCI</a:t>
            </a:r>
            <a:r>
              <a:rPr lang="zh-CN" altLang="en-US" dirty="0"/>
              <a:t>设备简介</a:t>
            </a:r>
            <a:r>
              <a:rPr lang="en-US" altLang="zh-CN" dirty="0"/>
              <a:t>——PCI</a:t>
            </a:r>
            <a:r>
              <a:rPr lang="zh-CN" altLang="en-US" dirty="0"/>
              <a:t>配置空间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2547" y="1822223"/>
            <a:ext cx="3109660" cy="464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2016-VI主题">
  <a:themeElements>
    <a:clrScheme name="VI统一色">
      <a:dk1>
        <a:srgbClr val="000000"/>
      </a:dk1>
      <a:lt1>
        <a:srgbClr val="FFFFFF"/>
      </a:lt1>
      <a:dk2>
        <a:srgbClr val="BD9F68"/>
      </a:dk2>
      <a:lt2>
        <a:srgbClr val="B5B5B6"/>
      </a:lt2>
      <a:accent1>
        <a:srgbClr val="C8161E"/>
      </a:accent1>
      <a:accent2>
        <a:srgbClr val="F08300"/>
      </a:accent2>
      <a:accent3>
        <a:srgbClr val="FDD000"/>
      </a:accent3>
      <a:accent4>
        <a:srgbClr val="338D27"/>
      </a:accent4>
      <a:accent5>
        <a:srgbClr val="0086D1"/>
      </a:accent5>
      <a:accent6>
        <a:srgbClr val="004098"/>
      </a:accent6>
      <a:hlink>
        <a:srgbClr val="B5B5B6"/>
      </a:hlink>
      <a:folHlink>
        <a:srgbClr val="BD9F68"/>
      </a:folHlink>
    </a:clrScheme>
    <a:fontScheme name="自定义 7">
      <a:majorFont>
        <a:latin typeface="等线"/>
        <a:ea typeface="等线"/>
        <a:cs typeface=""/>
      </a:majorFont>
      <a:minorFont>
        <a:latin typeface="等线 Light"/>
        <a:ea typeface="等线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2016-VI主题</Template>
  <TotalTime>3</TotalTime>
  <Words>4144</Words>
  <Application>Microsoft Office PowerPoint</Application>
  <PresentationFormat>全屏显示(4:3)</PresentationFormat>
  <Paragraphs>712</Paragraphs>
  <Slides>64</Slides>
  <Notes>56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64</vt:i4>
      </vt:variant>
    </vt:vector>
  </HeadingPairs>
  <TitlesOfParts>
    <vt:vector size="70" baseType="lpstr">
      <vt:lpstr>等线</vt:lpstr>
      <vt:lpstr>等线 Light</vt:lpstr>
      <vt:lpstr>微软雅黑</vt:lpstr>
      <vt:lpstr>Arial</vt:lpstr>
      <vt:lpstr>Calibri</vt:lpstr>
      <vt:lpstr>2016-VI主题</vt:lpstr>
      <vt:lpstr>高级云操作系统</vt:lpstr>
      <vt:lpstr>I/O虚拟化简介</vt:lpstr>
      <vt:lpstr>目录 Contents</vt:lpstr>
      <vt:lpstr>目录 Contents</vt:lpstr>
      <vt:lpstr>物理机上的I/O</vt:lpstr>
      <vt:lpstr>三种I/O访问方式</vt:lpstr>
      <vt:lpstr>三种I/O访问方式</vt:lpstr>
      <vt:lpstr>PCI设备简介——PCI总线</vt:lpstr>
      <vt:lpstr>PCI设备简介——PCI配置空间</vt:lpstr>
      <vt:lpstr>I/O虚拟化基本任务</vt:lpstr>
      <vt:lpstr>目录 Contents</vt:lpstr>
      <vt:lpstr>软件实现的I/O虚拟化——设备模拟</vt:lpstr>
      <vt:lpstr>设备模型的两种运行环境</vt:lpstr>
      <vt:lpstr>设备模拟——PIO模拟过程</vt:lpstr>
      <vt:lpstr>设备模拟——MMIO模拟过程</vt:lpstr>
      <vt:lpstr>软件实现的I/O虚拟化——Virtio半虚拟化</vt:lpstr>
      <vt:lpstr>Virtqueue初始化 </vt:lpstr>
      <vt:lpstr>Virtio架构缺陷</vt:lpstr>
      <vt:lpstr>Vhost-net架构</vt:lpstr>
      <vt:lpstr>Vhost-user架构</vt:lpstr>
      <vt:lpstr>硬件实现的I/O虚拟化——设备直通</vt:lpstr>
      <vt:lpstr>Intel VT-d——PIO处理</vt:lpstr>
      <vt:lpstr>Intel VT-d——MMIO处理</vt:lpstr>
      <vt:lpstr>Intel VT-d——DMA重映射</vt:lpstr>
      <vt:lpstr>两种DMA请求</vt:lpstr>
      <vt:lpstr>VT-d两种地址翻译模式</vt:lpstr>
      <vt:lpstr>Legacy模式 </vt:lpstr>
      <vt:lpstr>Scalable模式 </vt:lpstr>
      <vt:lpstr>VFIO </vt:lpstr>
      <vt:lpstr>硬件实现的I/O虚拟化—— SR-IOV  </vt:lpstr>
      <vt:lpstr>硬件实现的I/O虚拟化—— ARM-V8 </vt:lpstr>
      <vt:lpstr>硬件实现的I/O虚拟化—— SMMU </vt:lpstr>
      <vt:lpstr>硬件实现的I/O虚拟化—— SMMU </vt:lpstr>
      <vt:lpstr>SMMU中的缓存机制 </vt:lpstr>
      <vt:lpstr>目录 Contents</vt:lpstr>
      <vt:lpstr>QEMU设备模型实现——edu设备为例</vt:lpstr>
      <vt:lpstr>将 edu设备TypeInfo 注册为TypeImpl</vt:lpstr>
      <vt:lpstr>将 edu设备TypeInfo 注册为TypeImpl</vt:lpstr>
      <vt:lpstr>创建edu设备对象类</vt:lpstr>
      <vt:lpstr>创建edu设备对象类</vt:lpstr>
      <vt:lpstr>创建edu设备对象实例</vt:lpstr>
      <vt:lpstr>具现化edu设备对象实例</vt:lpstr>
      <vt:lpstr>edu设备MMIO处理过程</vt:lpstr>
      <vt:lpstr>实验：为edu设备添加设备驱动</vt:lpstr>
      <vt:lpstr>启动虚拟机</vt:lpstr>
      <vt:lpstr>启动虚拟机</vt:lpstr>
      <vt:lpstr>实现edu设备的五项功能</vt:lpstr>
      <vt:lpstr>实现edu设备的五项功能</vt:lpstr>
      <vt:lpstr>实现edu设备的五项功能</vt:lpstr>
      <vt:lpstr>用户态测试程序运行结果</vt:lpstr>
      <vt:lpstr>用户态测试程序运行结果</vt:lpstr>
      <vt:lpstr>用户态测试程序运行结果</vt:lpstr>
      <vt:lpstr>目录 Contents</vt:lpstr>
      <vt:lpstr>GiantVM I/O聚合</vt:lpstr>
      <vt:lpstr>GiantVM PIO&amp;MMIO转发</vt:lpstr>
      <vt:lpstr>GiantVM DMA处理</vt:lpstr>
      <vt:lpstr>目录 Contents</vt:lpstr>
      <vt:lpstr>I/O虚拟化框架发展过程——软件优化</vt:lpstr>
      <vt:lpstr>I/O虚拟化框架发展过程——软硬件协同</vt:lpstr>
      <vt:lpstr>I/O虚拟化框架发展过程——软硬件协同</vt:lpstr>
      <vt:lpstr>I/O虚拟化框架发展过程——软硬件协同</vt:lpstr>
      <vt:lpstr>VIRTIO-USER  SIGCOMM 2017</vt:lpstr>
      <vt:lpstr>CRTOS VEE20</vt:lpstr>
      <vt:lpstr>PowerPoint 演示文稿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微软用户</dc:creator>
  <cp:lastModifiedBy>20160</cp:lastModifiedBy>
  <cp:revision>183</cp:revision>
  <dcterms:created xsi:type="dcterms:W3CDTF">2022-11-20T14:24:31Z</dcterms:created>
  <dcterms:modified xsi:type="dcterms:W3CDTF">2022-11-22T03:22:18Z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2052-3.8.1.6116</vt:lpwstr>
  </property>
</Properties>
</file>

<file path=docProps/thumbnail.jpeg>
</file>